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e Vietnam" panose="020B0604020202020204" charset="0"/>
      <p:regular r:id="rId21"/>
    </p:embeddedFont>
    <p:embeddedFont>
      <p:font typeface="Be Vietnam Ultra-Bold" panose="020B0604020202020204" charset="0"/>
      <p:regular r:id="rId22"/>
    </p:embeddedFont>
    <p:embeddedFont>
      <p:font typeface="Calibri" panose="020F0502020204030204" pitchFamily="34" charset="0"/>
      <p:regular r:id="rId23"/>
      <p:bold r:id="rId24"/>
      <p:italic r:id="rId25"/>
      <p:boldItalic r:id="rId26"/>
    </p:embeddedFont>
    <p:embeddedFont>
      <p:font typeface="Garet Ultra-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90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4.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0.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C1F1"/>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8684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690061"/>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690061"/>
            </a:solidFill>
            <a:prstDash val="solid"/>
            <a:headEnd type="none" w="sm" len="sm"/>
            <a:tailEnd type="none" w="sm" len="sm"/>
          </a:ln>
        </p:spPr>
      </p:sp>
      <p:sp>
        <p:nvSpPr>
          <p:cNvPr id="7" name="AutoShape 7"/>
          <p:cNvSpPr/>
          <p:nvPr/>
        </p:nvSpPr>
        <p:spPr>
          <a:xfrm flipV="1">
            <a:off x="14802690" y="8681112"/>
            <a:ext cx="4867141" cy="4867141"/>
          </a:xfrm>
          <a:prstGeom prst="line">
            <a:avLst/>
          </a:prstGeom>
          <a:ln w="28575" cap="flat">
            <a:solidFill>
              <a:srgbClr val="690061"/>
            </a:solidFill>
            <a:prstDash val="solid"/>
            <a:headEnd type="none" w="sm" len="sm"/>
            <a:tailEnd type="none" w="sm" len="sm"/>
          </a:ln>
        </p:spPr>
      </p:sp>
      <p:sp>
        <p:nvSpPr>
          <p:cNvPr id="8" name="TextBox 8"/>
          <p:cNvSpPr txBox="1"/>
          <p:nvPr/>
        </p:nvSpPr>
        <p:spPr>
          <a:xfrm>
            <a:off x="3000306" y="3385283"/>
            <a:ext cx="12470316" cy="3292484"/>
          </a:xfrm>
          <a:prstGeom prst="rect">
            <a:avLst/>
          </a:prstGeom>
        </p:spPr>
        <p:txBody>
          <a:bodyPr lIns="0" tIns="0" rIns="0" bIns="0" rtlCol="0" anchor="t">
            <a:spAutoFit/>
          </a:bodyPr>
          <a:lstStyle/>
          <a:p>
            <a:pPr algn="ctr">
              <a:lnSpc>
                <a:spcPts val="8500"/>
              </a:lnSpc>
            </a:pPr>
            <a:r>
              <a:rPr lang="en-US" sz="8500">
                <a:solidFill>
                  <a:srgbClr val="000000"/>
                </a:solidFill>
                <a:latin typeface="Garet Ultra-Bold"/>
              </a:rPr>
              <a:t>Analyse Ergonomique du Site Web de FST</a:t>
            </a:r>
          </a:p>
        </p:txBody>
      </p:sp>
      <p:sp>
        <p:nvSpPr>
          <p:cNvPr id="9" name="TextBox 9"/>
          <p:cNvSpPr txBox="1"/>
          <p:nvPr/>
        </p:nvSpPr>
        <p:spPr>
          <a:xfrm>
            <a:off x="3253274" y="6820642"/>
            <a:ext cx="11781452" cy="1037596"/>
          </a:xfrm>
          <a:prstGeom prst="rect">
            <a:avLst/>
          </a:prstGeom>
        </p:spPr>
        <p:txBody>
          <a:bodyPr lIns="0" tIns="0" rIns="0" bIns="0" rtlCol="0" anchor="t">
            <a:spAutoFit/>
          </a:bodyPr>
          <a:lstStyle/>
          <a:p>
            <a:pPr algn="ctr">
              <a:lnSpc>
                <a:spcPts val="4070"/>
              </a:lnSpc>
            </a:pPr>
            <a:r>
              <a:rPr lang="en-US" sz="3700" spc="-29">
                <a:solidFill>
                  <a:srgbClr val="000000"/>
                </a:solidFill>
                <a:latin typeface="Be Vietnam"/>
              </a:rPr>
              <a:t>Propositions de Maquettes pour une Meilleure Expérience Utilisateur</a:t>
            </a:r>
          </a:p>
        </p:txBody>
      </p:sp>
      <p:sp>
        <p:nvSpPr>
          <p:cNvPr id="10" name="Freeform 10"/>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Freeform 15"/>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Freeform 16"/>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Freeform 18"/>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9" name="Freeform 19"/>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0" name="Freeform 20"/>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1" name="Freeform 21"/>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Freeform 22"/>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3" name="Freeform 23"/>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4" name="Freeform 24"/>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5" name="Freeform 25"/>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6" name="Freeform 26"/>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7" name="Freeform 27"/>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8" name="Freeform 28"/>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9" name="Freeform 29"/>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0" name="Freeform 30"/>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1" name="Freeform 31"/>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32" name="Group 32"/>
          <p:cNvGrpSpPr/>
          <p:nvPr/>
        </p:nvGrpSpPr>
        <p:grpSpPr>
          <a:xfrm rot="2700000">
            <a:off x="-1376391" y="-3093321"/>
            <a:ext cx="7415398" cy="3565095"/>
            <a:chOff x="0" y="0"/>
            <a:chExt cx="660400" cy="317500"/>
          </a:xfrm>
        </p:grpSpPr>
        <p:sp>
          <p:nvSpPr>
            <p:cNvPr id="33" name="Freeform 3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4" name="TextBox 3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5" name="AutoShape 35"/>
          <p:cNvSpPr/>
          <p:nvPr/>
        </p:nvSpPr>
        <p:spPr>
          <a:xfrm>
            <a:off x="-1839005" y="-2273771"/>
            <a:ext cx="5185216" cy="5132702"/>
          </a:xfrm>
          <a:prstGeom prst="line">
            <a:avLst/>
          </a:prstGeom>
          <a:ln w="28575" cap="flat">
            <a:solidFill>
              <a:srgbClr val="690061"/>
            </a:solidFill>
            <a:prstDash val="solid"/>
            <a:headEnd type="none" w="sm" len="sm"/>
            <a:tailEnd type="none" w="sm" len="sm"/>
          </a:ln>
        </p:spPr>
      </p:sp>
      <p:sp>
        <p:nvSpPr>
          <p:cNvPr id="36" name="AutoShape 36"/>
          <p:cNvSpPr/>
          <p:nvPr/>
        </p:nvSpPr>
        <p:spPr>
          <a:xfrm>
            <a:off x="-2052951" y="-1961095"/>
            <a:ext cx="5038853" cy="5038853"/>
          </a:xfrm>
          <a:prstGeom prst="line">
            <a:avLst/>
          </a:prstGeom>
          <a:ln w="28575" cap="flat">
            <a:solidFill>
              <a:srgbClr val="690061"/>
            </a:solidFill>
            <a:prstDash val="solid"/>
            <a:headEnd type="none" w="sm" len="sm"/>
            <a:tailEnd type="none" w="sm" len="sm"/>
          </a:ln>
        </p:spPr>
      </p:sp>
      <p:sp>
        <p:nvSpPr>
          <p:cNvPr id="37" name="AutoShape 37"/>
          <p:cNvSpPr/>
          <p:nvPr/>
        </p:nvSpPr>
        <p:spPr>
          <a:xfrm>
            <a:off x="-2232553" y="-1602625"/>
            <a:ext cx="4867141" cy="4867141"/>
          </a:xfrm>
          <a:prstGeom prst="line">
            <a:avLst/>
          </a:prstGeom>
          <a:ln w="28575" cap="flat">
            <a:solidFill>
              <a:srgbClr val="690061"/>
            </a:solidFill>
            <a:prstDash val="solid"/>
            <a:headEnd type="none" w="sm" len="sm"/>
            <a:tailEnd type="none" w="sm" len="sm"/>
          </a:ln>
        </p:spPr>
      </p:sp>
      <p:sp>
        <p:nvSpPr>
          <p:cNvPr id="38" name="AutoShape 38"/>
          <p:cNvSpPr/>
          <p:nvPr/>
        </p:nvSpPr>
        <p:spPr>
          <a:xfrm>
            <a:off x="-2359208" y="-1216357"/>
            <a:ext cx="4690515" cy="4690515"/>
          </a:xfrm>
          <a:prstGeom prst="line">
            <a:avLst/>
          </a:prstGeom>
          <a:ln w="28575" cap="flat">
            <a:solidFill>
              <a:srgbClr val="690061"/>
            </a:solidFill>
            <a:prstDash val="solid"/>
            <a:headEnd type="none" w="sm" len="sm"/>
            <a:tailEnd type="none" w="sm" len="sm"/>
          </a:ln>
        </p:spPr>
      </p:sp>
      <p:sp>
        <p:nvSpPr>
          <p:cNvPr id="39" name="AutoShape 39"/>
          <p:cNvSpPr/>
          <p:nvPr/>
        </p:nvSpPr>
        <p:spPr>
          <a:xfrm>
            <a:off x="-2503062" y="-776680"/>
            <a:ext cx="4347674" cy="4347674"/>
          </a:xfrm>
          <a:prstGeom prst="line">
            <a:avLst/>
          </a:prstGeom>
          <a:ln w="28575" cap="flat">
            <a:solidFill>
              <a:srgbClr val="690061"/>
            </a:solidFill>
            <a:prstDash val="solid"/>
            <a:headEnd type="none" w="sm" len="sm"/>
            <a:tailEnd type="none" w="sm" len="sm"/>
          </a:ln>
        </p:spPr>
      </p:sp>
      <p:sp>
        <p:nvSpPr>
          <p:cNvPr id="40" name="AutoShape 40"/>
          <p:cNvSpPr/>
          <p:nvPr/>
        </p:nvSpPr>
        <p:spPr>
          <a:xfrm>
            <a:off x="-2623881" y="-332957"/>
            <a:ext cx="3963599" cy="3985594"/>
          </a:xfrm>
          <a:prstGeom prst="line">
            <a:avLst/>
          </a:prstGeom>
          <a:ln w="28575" cap="flat">
            <a:solidFill>
              <a:srgbClr val="690061"/>
            </a:solidFill>
            <a:prstDash val="solid"/>
            <a:headEnd type="none" w="sm" len="sm"/>
            <a:tailEnd type="none" w="sm" len="sm"/>
          </a:ln>
        </p:spPr>
      </p:sp>
      <p:sp>
        <p:nvSpPr>
          <p:cNvPr id="41" name="AutoShape 41"/>
          <p:cNvSpPr/>
          <p:nvPr/>
        </p:nvSpPr>
        <p:spPr>
          <a:xfrm>
            <a:off x="-2598114" y="228677"/>
            <a:ext cx="3377485" cy="3360058"/>
          </a:xfrm>
          <a:prstGeom prst="line">
            <a:avLst/>
          </a:prstGeom>
          <a:ln w="28575" cap="flat">
            <a:solidFill>
              <a:srgbClr val="690061"/>
            </a:solidFill>
            <a:prstDash val="solid"/>
            <a:headEnd type="none" w="sm" len="sm"/>
            <a:tailEnd type="none" w="sm" len="sm"/>
          </a:ln>
        </p:spPr>
      </p:sp>
      <p:sp>
        <p:nvSpPr>
          <p:cNvPr id="42" name="AutoShape 42"/>
          <p:cNvSpPr/>
          <p:nvPr/>
        </p:nvSpPr>
        <p:spPr>
          <a:xfrm>
            <a:off x="-2509797" y="905760"/>
            <a:ext cx="2628598" cy="2671969"/>
          </a:xfrm>
          <a:prstGeom prst="line">
            <a:avLst/>
          </a:prstGeom>
          <a:ln w="28575" cap="flat">
            <a:solidFill>
              <a:srgbClr val="690061"/>
            </a:solidFill>
            <a:prstDash val="solid"/>
            <a:headEnd type="none" w="sm" len="sm"/>
            <a:tailEnd type="none" w="sm" len="sm"/>
          </a:ln>
        </p:spPr>
      </p:sp>
      <p:sp>
        <p:nvSpPr>
          <p:cNvPr id="43" name="TextBox 43"/>
          <p:cNvSpPr txBox="1"/>
          <p:nvPr/>
        </p:nvSpPr>
        <p:spPr>
          <a:xfrm>
            <a:off x="12569707" y="8227469"/>
            <a:ext cx="5068533" cy="1816741"/>
          </a:xfrm>
          <a:prstGeom prst="rect">
            <a:avLst/>
          </a:prstGeom>
        </p:spPr>
        <p:txBody>
          <a:bodyPr lIns="0" tIns="0" rIns="0" bIns="0" rtlCol="0" anchor="t">
            <a:spAutoFit/>
          </a:bodyPr>
          <a:lstStyle/>
          <a:p>
            <a:pPr algn="ctr">
              <a:lnSpc>
                <a:spcPts val="4730"/>
              </a:lnSpc>
            </a:pPr>
            <a:r>
              <a:rPr lang="en-US" sz="4300" spc="-34">
                <a:solidFill>
                  <a:srgbClr val="690061"/>
                </a:solidFill>
                <a:latin typeface="Be Vietnam"/>
              </a:rPr>
              <a:t>élaboré par </a:t>
            </a:r>
          </a:p>
          <a:p>
            <a:pPr algn="ctr">
              <a:lnSpc>
                <a:spcPts val="4730"/>
              </a:lnSpc>
            </a:pPr>
            <a:r>
              <a:rPr lang="en-US" sz="4300" spc="-34">
                <a:solidFill>
                  <a:srgbClr val="690061"/>
                </a:solidFill>
                <a:latin typeface="Be Vietnam"/>
              </a:rPr>
              <a:t>Salma Mhadhbi </a:t>
            </a:r>
          </a:p>
          <a:p>
            <a:pPr algn="ctr">
              <a:lnSpc>
                <a:spcPts val="4730"/>
              </a:lnSpc>
            </a:pPr>
            <a:r>
              <a:rPr lang="en-US" sz="4300" spc="-34">
                <a:solidFill>
                  <a:srgbClr val="690061"/>
                </a:solidFill>
                <a:latin typeface="Be Vietnam"/>
              </a:rPr>
              <a:t>Mahjoubi Yassmine</a:t>
            </a:r>
          </a:p>
        </p:txBody>
      </p:sp>
      <p:sp>
        <p:nvSpPr>
          <p:cNvPr id="44" name="TextBox 44"/>
          <p:cNvSpPr txBox="1"/>
          <p:nvPr/>
        </p:nvSpPr>
        <p:spPr>
          <a:xfrm>
            <a:off x="6701197" y="2420277"/>
            <a:ext cx="5068533" cy="616591"/>
          </a:xfrm>
          <a:prstGeom prst="rect">
            <a:avLst/>
          </a:prstGeom>
        </p:spPr>
        <p:txBody>
          <a:bodyPr lIns="0" tIns="0" rIns="0" bIns="0" rtlCol="0" anchor="t">
            <a:spAutoFit/>
          </a:bodyPr>
          <a:lstStyle/>
          <a:p>
            <a:pPr algn="ctr">
              <a:lnSpc>
                <a:spcPts val="4730"/>
              </a:lnSpc>
            </a:pPr>
            <a:r>
              <a:rPr lang="en-US" sz="4300" spc="-34">
                <a:solidFill>
                  <a:srgbClr val="690061"/>
                </a:solidFill>
                <a:latin typeface="Be Vietnam"/>
              </a:rPr>
              <a:t>Projet IHM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13123603" y="5748488"/>
            <a:ext cx="8847511" cy="8855676"/>
            <a:chOff x="0" y="0"/>
            <a:chExt cx="11796681" cy="11807568"/>
          </a:xfrm>
        </p:grpSpPr>
        <p:grpSp>
          <p:nvGrpSpPr>
            <p:cNvPr id="13" name="Group 13"/>
            <p:cNvGrpSpPr/>
            <p:nvPr/>
          </p:nvGrpSpPr>
          <p:grpSpPr>
            <a:xfrm rot="2700000">
              <a:off x="1676828" y="2799524"/>
              <a:ext cx="9887197" cy="475346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AutoShape 16"/>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17" name="AutoShape 17"/>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18" name="AutoShape 18"/>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19" name="AutoShape 19"/>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20" name="AutoShape 20"/>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21" name="AutoShape 21"/>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22" name="AutoShape 22"/>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23" name="AutoShape 23"/>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24" name="AutoShape 24"/>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
        <p:nvSpPr>
          <p:cNvPr id="25" name="Freeform 25"/>
          <p:cNvSpPr/>
          <p:nvPr/>
        </p:nvSpPr>
        <p:spPr>
          <a:xfrm>
            <a:off x="2708745" y="3699772"/>
            <a:ext cx="12870510" cy="4460252"/>
          </a:xfrm>
          <a:custGeom>
            <a:avLst/>
            <a:gdLst/>
            <a:ahLst/>
            <a:cxnLst/>
            <a:rect l="l" t="t" r="r" b="b"/>
            <a:pathLst>
              <a:path w="12870510" h="4460252">
                <a:moveTo>
                  <a:pt x="0" y="0"/>
                </a:moveTo>
                <a:lnTo>
                  <a:pt x="12870510" y="0"/>
                </a:lnTo>
                <a:lnTo>
                  <a:pt x="12870510" y="4460251"/>
                </a:lnTo>
                <a:lnTo>
                  <a:pt x="0" y="4460251"/>
                </a:lnTo>
                <a:lnTo>
                  <a:pt x="0" y="0"/>
                </a:lnTo>
                <a:close/>
              </a:path>
            </a:pathLst>
          </a:custGeom>
          <a:blipFill>
            <a:blip r:embed="rId8"/>
            <a:stretch>
              <a:fillRect/>
            </a:stretch>
          </a:blipFill>
        </p:spPr>
      </p:sp>
      <p:sp>
        <p:nvSpPr>
          <p:cNvPr id="26" name="TextBox 26"/>
          <p:cNvSpPr txBox="1"/>
          <p:nvPr/>
        </p:nvSpPr>
        <p:spPr>
          <a:xfrm>
            <a:off x="541904" y="1411877"/>
            <a:ext cx="14870466" cy="730377"/>
          </a:xfrm>
          <a:prstGeom prst="rect">
            <a:avLst/>
          </a:prstGeom>
        </p:spPr>
        <p:txBody>
          <a:bodyPr lIns="0" tIns="0" rIns="0" bIns="0" rtlCol="0" anchor="t">
            <a:spAutoFit/>
          </a:bodyPr>
          <a:lstStyle/>
          <a:p>
            <a:pPr algn="l">
              <a:lnSpc>
                <a:spcPts val="5544"/>
              </a:lnSpc>
            </a:pPr>
            <a:r>
              <a:rPr lang="en-US" sz="5600">
                <a:solidFill>
                  <a:srgbClr val="000000"/>
                </a:solidFill>
                <a:latin typeface="Garet Ultra-Bold"/>
              </a:rPr>
              <a:t>Solution Proposée: (exemple)</a:t>
            </a:r>
          </a:p>
        </p:txBody>
      </p:sp>
      <p:sp>
        <p:nvSpPr>
          <p:cNvPr id="27" name="TextBox 27"/>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28" name="TextBox 28"/>
          <p:cNvSpPr txBox="1"/>
          <p:nvPr/>
        </p:nvSpPr>
        <p:spPr>
          <a:xfrm>
            <a:off x="275715" y="2757944"/>
            <a:ext cx="17736571" cy="580264"/>
          </a:xfrm>
          <a:prstGeom prst="rect">
            <a:avLst/>
          </a:prstGeom>
        </p:spPr>
        <p:txBody>
          <a:bodyPr lIns="0" tIns="0" rIns="0" bIns="0" rtlCol="0" anchor="t">
            <a:spAutoFit/>
          </a:bodyPr>
          <a:lstStyle/>
          <a:p>
            <a:pPr marL="885216" lvl="1" indent="-442608" algn="l">
              <a:lnSpc>
                <a:spcPts val="4551"/>
              </a:lnSpc>
              <a:buFont typeface="Arial"/>
              <a:buChar char="•"/>
            </a:pPr>
            <a:r>
              <a:rPr lang="en-US" sz="4100" spc="-32">
                <a:solidFill>
                  <a:srgbClr val="FE6D73"/>
                </a:solidFill>
                <a:latin typeface="Be Vietnam Ultra-Bold"/>
              </a:rPr>
              <a:t>Before:</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3123603" y="5475036"/>
            <a:ext cx="8847511" cy="8855676"/>
            <a:chOff x="0" y="0"/>
            <a:chExt cx="11796681" cy="11807568"/>
          </a:xfrm>
        </p:grpSpPr>
        <p:grpSp>
          <p:nvGrpSpPr>
            <p:cNvPr id="8" name="Group 8"/>
            <p:cNvGrpSpPr/>
            <p:nvPr/>
          </p:nvGrpSpPr>
          <p:grpSpPr>
            <a:xfrm rot="2700000">
              <a:off x="1676828" y="2799524"/>
              <a:ext cx="9887197" cy="4753460"/>
              <a:chOff x="0" y="0"/>
              <a:chExt cx="660400" cy="317500"/>
            </a:xfrm>
          </p:grpSpPr>
          <p:sp>
            <p:nvSpPr>
              <p:cNvPr id="9" name="Freeform 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0" name="TextBox 1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 name="AutoShape 11"/>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12" name="AutoShape 12"/>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13" name="AutoShape 13"/>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14" name="AutoShape 14"/>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15" name="AutoShape 15"/>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16" name="AutoShape 16"/>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17" name="AutoShape 17"/>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18" name="AutoShape 18"/>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19" name="AutoShape 19"/>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
        <p:nvSpPr>
          <p:cNvPr id="20" name="Freeform 20"/>
          <p:cNvSpPr/>
          <p:nvPr/>
        </p:nvSpPr>
        <p:spPr>
          <a:xfrm>
            <a:off x="2502591" y="3337118"/>
            <a:ext cx="13282818" cy="5314643"/>
          </a:xfrm>
          <a:custGeom>
            <a:avLst/>
            <a:gdLst/>
            <a:ahLst/>
            <a:cxnLst/>
            <a:rect l="l" t="t" r="r" b="b"/>
            <a:pathLst>
              <a:path w="13282818" h="5314643">
                <a:moveTo>
                  <a:pt x="0" y="0"/>
                </a:moveTo>
                <a:lnTo>
                  <a:pt x="13282818" y="0"/>
                </a:lnTo>
                <a:lnTo>
                  <a:pt x="13282818" y="5314644"/>
                </a:lnTo>
                <a:lnTo>
                  <a:pt x="0" y="5314644"/>
                </a:lnTo>
                <a:lnTo>
                  <a:pt x="0" y="0"/>
                </a:lnTo>
                <a:close/>
              </a:path>
            </a:pathLst>
          </a:custGeom>
          <a:blipFill>
            <a:blip r:embed="rId6"/>
            <a:stretch>
              <a:fillRect/>
            </a:stretch>
          </a:blipFill>
        </p:spPr>
      </p:sp>
      <p:sp>
        <p:nvSpPr>
          <p:cNvPr id="21" name="TextBox 21"/>
          <p:cNvSpPr txBox="1"/>
          <p:nvPr/>
        </p:nvSpPr>
        <p:spPr>
          <a:xfrm>
            <a:off x="163510" y="602191"/>
            <a:ext cx="17960979" cy="1425702"/>
          </a:xfrm>
          <a:prstGeom prst="rect">
            <a:avLst/>
          </a:prstGeom>
        </p:spPr>
        <p:txBody>
          <a:bodyPr lIns="0" tIns="0" rIns="0" bIns="0" rtlCol="0" anchor="t">
            <a:spAutoFit/>
          </a:bodyPr>
          <a:lstStyle/>
          <a:p>
            <a:pPr algn="just">
              <a:lnSpc>
                <a:spcPts val="5544"/>
              </a:lnSpc>
            </a:pPr>
            <a:r>
              <a:rPr lang="en-US" sz="5600">
                <a:solidFill>
                  <a:srgbClr val="000000"/>
                </a:solidFill>
                <a:latin typeface="Garet Ultra-Bold"/>
              </a:rPr>
              <a:t>Solution Proposée: (exemple)</a:t>
            </a:r>
          </a:p>
          <a:p>
            <a:pPr algn="just">
              <a:lnSpc>
                <a:spcPts val="5544"/>
              </a:lnSpc>
            </a:pPr>
            <a:endParaRPr lang="en-US" sz="5600">
              <a:solidFill>
                <a:srgbClr val="000000"/>
              </a:solidFill>
              <a:latin typeface="Garet Ultra-Bold"/>
            </a:endParaRPr>
          </a:p>
        </p:txBody>
      </p:sp>
      <p:sp>
        <p:nvSpPr>
          <p:cNvPr id="22" name="TextBox 22"/>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23" name="TextBox 23"/>
          <p:cNvSpPr txBox="1"/>
          <p:nvPr/>
        </p:nvSpPr>
        <p:spPr>
          <a:xfrm>
            <a:off x="602008" y="2340945"/>
            <a:ext cx="17736571" cy="631318"/>
          </a:xfrm>
          <a:prstGeom prst="rect">
            <a:avLst/>
          </a:prstGeom>
        </p:spPr>
        <p:txBody>
          <a:bodyPr lIns="0" tIns="0" rIns="0" bIns="0" rtlCol="0" anchor="t">
            <a:spAutoFit/>
          </a:bodyPr>
          <a:lstStyle/>
          <a:p>
            <a:pPr marL="949985" lvl="1" indent="-474992" algn="l">
              <a:lnSpc>
                <a:spcPts val="4884"/>
              </a:lnSpc>
              <a:buFont typeface="Arial"/>
              <a:buChar char="•"/>
            </a:pPr>
            <a:r>
              <a:rPr lang="en-US" sz="4400" spc="-35">
                <a:solidFill>
                  <a:srgbClr val="FF9A8B"/>
                </a:solidFill>
                <a:latin typeface="Be Vietnam Ultra-Bold"/>
              </a:rPr>
              <a:t>After:</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13123603" y="5475036"/>
            <a:ext cx="8847511" cy="8855676"/>
            <a:chOff x="0" y="0"/>
            <a:chExt cx="11796681" cy="11807568"/>
          </a:xfrm>
        </p:grpSpPr>
        <p:grpSp>
          <p:nvGrpSpPr>
            <p:cNvPr id="13" name="Group 13"/>
            <p:cNvGrpSpPr/>
            <p:nvPr/>
          </p:nvGrpSpPr>
          <p:grpSpPr>
            <a:xfrm rot="2700000">
              <a:off x="1676828" y="2799524"/>
              <a:ext cx="9887197" cy="475346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AutoShape 16"/>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17" name="AutoShape 17"/>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18" name="AutoShape 18"/>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19" name="AutoShape 19"/>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20" name="AutoShape 20"/>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21" name="AutoShape 21"/>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22" name="AutoShape 22"/>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23" name="AutoShape 23"/>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24" name="AutoShape 24"/>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
        <p:nvSpPr>
          <p:cNvPr id="25" name="Freeform 25"/>
          <p:cNvSpPr/>
          <p:nvPr/>
        </p:nvSpPr>
        <p:spPr>
          <a:xfrm>
            <a:off x="549315" y="4489780"/>
            <a:ext cx="8796296" cy="3610552"/>
          </a:xfrm>
          <a:custGeom>
            <a:avLst/>
            <a:gdLst/>
            <a:ahLst/>
            <a:cxnLst/>
            <a:rect l="l" t="t" r="r" b="b"/>
            <a:pathLst>
              <a:path w="8796296" h="3610552">
                <a:moveTo>
                  <a:pt x="0" y="0"/>
                </a:moveTo>
                <a:lnTo>
                  <a:pt x="8796296" y="0"/>
                </a:lnTo>
                <a:lnTo>
                  <a:pt x="8796296" y="3610552"/>
                </a:lnTo>
                <a:lnTo>
                  <a:pt x="0" y="3610552"/>
                </a:lnTo>
                <a:lnTo>
                  <a:pt x="0" y="0"/>
                </a:lnTo>
                <a:close/>
              </a:path>
            </a:pathLst>
          </a:custGeom>
          <a:blipFill>
            <a:blip r:embed="rId8"/>
            <a:stretch>
              <a:fillRect/>
            </a:stretch>
          </a:blipFill>
        </p:spPr>
      </p:sp>
      <p:sp>
        <p:nvSpPr>
          <p:cNvPr id="26" name="TextBox 26"/>
          <p:cNvSpPr txBox="1"/>
          <p:nvPr/>
        </p:nvSpPr>
        <p:spPr>
          <a:xfrm>
            <a:off x="602008" y="385652"/>
            <a:ext cx="10065714" cy="730377"/>
          </a:xfrm>
          <a:prstGeom prst="rect">
            <a:avLst/>
          </a:prstGeom>
        </p:spPr>
        <p:txBody>
          <a:bodyPr lIns="0" tIns="0" rIns="0" bIns="0" rtlCol="0" anchor="t">
            <a:spAutoFit/>
          </a:bodyPr>
          <a:lstStyle/>
          <a:p>
            <a:pPr algn="l">
              <a:lnSpc>
                <a:spcPts val="5544"/>
              </a:lnSpc>
            </a:pPr>
            <a:r>
              <a:rPr lang="en-US" sz="5600">
                <a:solidFill>
                  <a:srgbClr val="000000"/>
                </a:solidFill>
                <a:latin typeface="Garet Ultra-Bold"/>
              </a:rPr>
              <a:t>Contenu Mal Organisé</a:t>
            </a:r>
          </a:p>
        </p:txBody>
      </p:sp>
      <p:sp>
        <p:nvSpPr>
          <p:cNvPr id="27" name="TextBox 27"/>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28" name="Freeform 28"/>
          <p:cNvSpPr/>
          <p:nvPr/>
        </p:nvSpPr>
        <p:spPr>
          <a:xfrm>
            <a:off x="9571047" y="6307578"/>
            <a:ext cx="8534135" cy="3661708"/>
          </a:xfrm>
          <a:custGeom>
            <a:avLst/>
            <a:gdLst/>
            <a:ahLst/>
            <a:cxnLst/>
            <a:rect l="l" t="t" r="r" b="b"/>
            <a:pathLst>
              <a:path w="8534135" h="3661708">
                <a:moveTo>
                  <a:pt x="0" y="0"/>
                </a:moveTo>
                <a:lnTo>
                  <a:pt x="8534135" y="0"/>
                </a:lnTo>
                <a:lnTo>
                  <a:pt x="8534135" y="3661708"/>
                </a:lnTo>
                <a:lnTo>
                  <a:pt x="0" y="3661708"/>
                </a:lnTo>
                <a:lnTo>
                  <a:pt x="0" y="0"/>
                </a:lnTo>
                <a:close/>
              </a:path>
            </a:pathLst>
          </a:custGeom>
          <a:blipFill>
            <a:blip r:embed="rId9"/>
            <a:stretch>
              <a:fillRect l="-5003" t="-901" b="-901"/>
            </a:stretch>
          </a:blipFill>
        </p:spPr>
      </p:sp>
      <p:sp>
        <p:nvSpPr>
          <p:cNvPr id="29" name="TextBox 29"/>
          <p:cNvSpPr txBox="1"/>
          <p:nvPr/>
        </p:nvSpPr>
        <p:spPr>
          <a:xfrm>
            <a:off x="275715" y="3800643"/>
            <a:ext cx="17736571" cy="558928"/>
          </a:xfrm>
          <a:prstGeom prst="rect">
            <a:avLst/>
          </a:prstGeom>
        </p:spPr>
        <p:txBody>
          <a:bodyPr lIns="0" tIns="0" rIns="0" bIns="0" rtlCol="0" anchor="t">
            <a:spAutoFit/>
          </a:bodyPr>
          <a:lstStyle/>
          <a:p>
            <a:pPr marL="842038" lvl="1" indent="-421019" algn="l">
              <a:lnSpc>
                <a:spcPts val="4329"/>
              </a:lnSpc>
              <a:buFont typeface="Arial"/>
              <a:buChar char="•"/>
            </a:pPr>
            <a:r>
              <a:rPr lang="en-US" sz="3900" spc="-31">
                <a:solidFill>
                  <a:srgbClr val="FF9A8B"/>
                </a:solidFill>
                <a:latin typeface="Be Vietnam Ultra-Bold"/>
              </a:rPr>
              <a:t>Exemple 1: Before:</a:t>
            </a:r>
          </a:p>
        </p:txBody>
      </p:sp>
      <p:sp>
        <p:nvSpPr>
          <p:cNvPr id="30" name="TextBox 30"/>
          <p:cNvSpPr txBox="1"/>
          <p:nvPr/>
        </p:nvSpPr>
        <p:spPr>
          <a:xfrm>
            <a:off x="602008" y="2493483"/>
            <a:ext cx="17150269" cy="794006"/>
          </a:xfrm>
          <a:prstGeom prst="rect">
            <a:avLst/>
          </a:prstGeom>
        </p:spPr>
        <p:txBody>
          <a:bodyPr lIns="0" tIns="0" rIns="0" bIns="0" rtlCol="0" anchor="t">
            <a:spAutoFit/>
          </a:bodyPr>
          <a:lstStyle/>
          <a:p>
            <a:pPr marL="604553" lvl="1" indent="-302277" algn="l">
              <a:lnSpc>
                <a:spcPts val="3108"/>
              </a:lnSpc>
              <a:buFont typeface="Arial"/>
              <a:buChar char="•"/>
            </a:pPr>
            <a:r>
              <a:rPr lang="en-US" sz="2800" spc="-22">
                <a:solidFill>
                  <a:srgbClr val="000000"/>
                </a:solidFill>
                <a:latin typeface="Be Vietnam"/>
              </a:rPr>
              <a:t>Les liens utiles sont actuellement positionnés au même niveau que les départements sur la page d'accueil, ce qui peut entraîner une confusion pour les utilisateurs. </a:t>
            </a:r>
          </a:p>
        </p:txBody>
      </p:sp>
      <p:sp>
        <p:nvSpPr>
          <p:cNvPr id="31" name="TextBox 31"/>
          <p:cNvSpPr txBox="1"/>
          <p:nvPr/>
        </p:nvSpPr>
        <p:spPr>
          <a:xfrm>
            <a:off x="541904" y="1195848"/>
            <a:ext cx="17746096" cy="794006"/>
          </a:xfrm>
          <a:prstGeom prst="rect">
            <a:avLst/>
          </a:prstGeom>
        </p:spPr>
        <p:txBody>
          <a:bodyPr lIns="0" tIns="0" rIns="0" bIns="0" rtlCol="0" anchor="t">
            <a:spAutoFit/>
          </a:bodyPr>
          <a:lstStyle/>
          <a:p>
            <a:pPr marL="604553" lvl="1" indent="-302277" algn="l">
              <a:lnSpc>
                <a:spcPts val="3108"/>
              </a:lnSpc>
              <a:buFont typeface="Arial"/>
              <a:buChar char="•"/>
            </a:pPr>
            <a:r>
              <a:rPr lang="en-US" sz="2800" spc="-22">
                <a:solidFill>
                  <a:srgbClr val="000000"/>
                </a:solidFill>
                <a:latin typeface="Be Vietnam"/>
              </a:rPr>
              <a:t>Informations importantes (comme les départements)  dispersées dans différentes sections sans logique claire.</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0" name="Group 10"/>
          <p:cNvGrpSpPr/>
          <p:nvPr/>
        </p:nvGrpSpPr>
        <p:grpSpPr>
          <a:xfrm>
            <a:off x="13123603" y="5475036"/>
            <a:ext cx="8847511" cy="8855676"/>
            <a:chOff x="0" y="0"/>
            <a:chExt cx="11796681" cy="11807568"/>
          </a:xfrm>
        </p:grpSpPr>
        <p:grpSp>
          <p:nvGrpSpPr>
            <p:cNvPr id="11" name="Group 11"/>
            <p:cNvGrpSpPr/>
            <p:nvPr/>
          </p:nvGrpSpPr>
          <p:grpSpPr>
            <a:xfrm rot="2700000">
              <a:off x="1676828" y="2799524"/>
              <a:ext cx="9887197" cy="4753460"/>
              <a:chOff x="0" y="0"/>
              <a:chExt cx="660400" cy="317500"/>
            </a:xfrm>
          </p:grpSpPr>
          <p:sp>
            <p:nvSpPr>
              <p:cNvPr id="12" name="Freeform 1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3" name="TextBox 13"/>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4" name="AutoShape 14"/>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15" name="AutoShape 15"/>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16" name="AutoShape 16"/>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17" name="AutoShape 17"/>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18" name="AutoShape 18"/>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19" name="AutoShape 19"/>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20" name="AutoShape 20"/>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21" name="AutoShape 21"/>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22" name="AutoShape 22"/>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
        <p:nvSpPr>
          <p:cNvPr id="23" name="TextBox 23"/>
          <p:cNvSpPr txBox="1"/>
          <p:nvPr/>
        </p:nvSpPr>
        <p:spPr>
          <a:xfrm>
            <a:off x="541904" y="720661"/>
            <a:ext cx="10065714" cy="730377"/>
          </a:xfrm>
          <a:prstGeom prst="rect">
            <a:avLst/>
          </a:prstGeom>
        </p:spPr>
        <p:txBody>
          <a:bodyPr lIns="0" tIns="0" rIns="0" bIns="0" rtlCol="0" anchor="t">
            <a:spAutoFit/>
          </a:bodyPr>
          <a:lstStyle/>
          <a:p>
            <a:pPr algn="l">
              <a:lnSpc>
                <a:spcPts val="5544"/>
              </a:lnSpc>
            </a:pPr>
            <a:r>
              <a:rPr lang="en-US" sz="5600">
                <a:solidFill>
                  <a:srgbClr val="000000"/>
                </a:solidFill>
                <a:latin typeface="Garet Ultra-Bold"/>
              </a:rPr>
              <a:t>Contenu Mal Organisé</a:t>
            </a:r>
          </a:p>
        </p:txBody>
      </p:sp>
      <p:sp>
        <p:nvSpPr>
          <p:cNvPr id="24" name="TextBox 24"/>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25" name="TextBox 25"/>
          <p:cNvSpPr txBox="1"/>
          <p:nvPr/>
        </p:nvSpPr>
        <p:spPr>
          <a:xfrm>
            <a:off x="434028" y="1619807"/>
            <a:ext cx="17853972" cy="6918206"/>
          </a:xfrm>
          <a:prstGeom prst="rect">
            <a:avLst/>
          </a:prstGeom>
        </p:spPr>
        <p:txBody>
          <a:bodyPr lIns="0" tIns="0" rIns="0" bIns="0" rtlCol="0" anchor="t">
            <a:spAutoFit/>
          </a:bodyPr>
          <a:lstStyle/>
          <a:p>
            <a:pPr algn="l">
              <a:lnSpc>
                <a:spcPts val="3038"/>
              </a:lnSpc>
              <a:spcBef>
                <a:spcPct val="0"/>
              </a:spcBef>
            </a:pPr>
            <a:r>
              <a:rPr lang="en-US" sz="2737" spc="-21">
                <a:solidFill>
                  <a:srgbClr val="000000"/>
                </a:solidFill>
                <a:latin typeface="Be Vietnam"/>
              </a:rPr>
              <a:t>Critères et Lois Non Respectés :</a:t>
            </a:r>
          </a:p>
          <a:p>
            <a:pPr algn="l">
              <a:lnSpc>
                <a:spcPts val="3038"/>
              </a:lnSpc>
              <a:spcBef>
                <a:spcPct val="0"/>
              </a:spcBef>
            </a:pPr>
            <a:endParaRPr lang="en-US" sz="2737" spc="-21">
              <a:solidFill>
                <a:srgbClr val="000000"/>
              </a:solidFill>
              <a:latin typeface="Be Vietnam"/>
            </a:endParaRPr>
          </a:p>
          <a:p>
            <a:pPr marL="612574" lvl="1" indent="-306287" algn="l">
              <a:lnSpc>
                <a:spcPts val="5475"/>
              </a:lnSpc>
              <a:buFont typeface="Arial"/>
              <a:buChar char="•"/>
            </a:pPr>
            <a:r>
              <a:rPr lang="en-US" sz="2837" spc="-22">
                <a:solidFill>
                  <a:srgbClr val="FE6D73"/>
                </a:solidFill>
                <a:latin typeface="Be Vietnam Ultra-Bold"/>
              </a:rPr>
              <a:t>Homogénéité / Cohérence (Bastien et Scapin) : </a:t>
            </a:r>
            <a:r>
              <a:rPr lang="en-US" sz="2837" spc="-22">
                <a:solidFill>
                  <a:srgbClr val="000000"/>
                </a:solidFill>
                <a:latin typeface="Be Vietnam"/>
              </a:rPr>
              <a:t>L'organisation incohérente des informations importantes, telles que les départements, crée une expérience utilisateur désordonnée</a:t>
            </a:r>
          </a:p>
          <a:p>
            <a:pPr marL="634163" lvl="1" indent="-317082" algn="l">
              <a:lnSpc>
                <a:spcPts val="5668"/>
              </a:lnSpc>
              <a:buFont typeface="Arial"/>
              <a:buChar char="•"/>
            </a:pPr>
            <a:r>
              <a:rPr lang="en-US" sz="2937" spc="-23">
                <a:solidFill>
                  <a:srgbClr val="FE6D73"/>
                </a:solidFill>
                <a:latin typeface="Be Vietnam Ultra-Bold"/>
              </a:rPr>
              <a:t>Loi de la Proximité (Gestalt) :</a:t>
            </a:r>
            <a:r>
              <a:rPr lang="en-US" sz="2937" spc="-23">
                <a:solidFill>
                  <a:srgbClr val="FE6D73"/>
                </a:solidFill>
                <a:latin typeface="Be Vietnam"/>
              </a:rPr>
              <a:t> </a:t>
            </a:r>
            <a:r>
              <a:rPr lang="en-US" sz="2937" spc="-23">
                <a:solidFill>
                  <a:srgbClr val="000000"/>
                </a:solidFill>
                <a:latin typeface="Be Vietnam"/>
              </a:rPr>
              <a:t>Les informations importantes dispersées dans différentes sections sans logique claire ne bénéficient pas de la proximité visuelle nécessaire pour être identifiées comme un ensemble cohérent.</a:t>
            </a:r>
          </a:p>
          <a:p>
            <a:pPr marL="612574" lvl="1" indent="-306287" algn="l">
              <a:lnSpc>
                <a:spcPts val="5475"/>
              </a:lnSpc>
              <a:buFont typeface="Arial"/>
              <a:buChar char="•"/>
            </a:pPr>
            <a:r>
              <a:rPr lang="en-US" sz="2837" spc="-22">
                <a:solidFill>
                  <a:srgbClr val="FE6D73"/>
                </a:solidFill>
                <a:latin typeface="Be Vietnam Ultra-Bold"/>
              </a:rPr>
              <a:t>Loi de la Similarité (Gestalt) :</a:t>
            </a:r>
            <a:r>
              <a:rPr lang="en-US" sz="2837" spc="-22">
                <a:solidFill>
                  <a:srgbClr val="000000"/>
                </a:solidFill>
                <a:latin typeface="Be Vietnam"/>
              </a:rPr>
              <a:t> Le positionnement des liens utiles au même niveau que les départements peut induire en erreur les utilisateurs en leur faisant penser que ces éléments sont similaires ou liés d'une manière particulière, alors qu'ils peuvent avoir des objectifs différents.</a:t>
            </a:r>
          </a:p>
          <a:p>
            <a:pPr algn="l">
              <a:lnSpc>
                <a:spcPts val="5282"/>
              </a:lnSpc>
            </a:pPr>
            <a:endParaRPr lang="en-US" sz="2837" spc="-22">
              <a:solidFill>
                <a:srgbClr val="000000"/>
              </a:solidFill>
              <a:latin typeface="Be Vietnam"/>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13123603" y="5748488"/>
            <a:ext cx="8847511" cy="8855676"/>
            <a:chOff x="0" y="0"/>
            <a:chExt cx="11796681" cy="11807568"/>
          </a:xfrm>
        </p:grpSpPr>
        <p:grpSp>
          <p:nvGrpSpPr>
            <p:cNvPr id="13" name="Group 13"/>
            <p:cNvGrpSpPr/>
            <p:nvPr/>
          </p:nvGrpSpPr>
          <p:grpSpPr>
            <a:xfrm rot="2700000">
              <a:off x="1676828" y="2799524"/>
              <a:ext cx="9887197" cy="475346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AutoShape 16"/>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17" name="AutoShape 17"/>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18" name="AutoShape 18"/>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19" name="AutoShape 19"/>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20" name="AutoShape 20"/>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21" name="AutoShape 21"/>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22" name="AutoShape 22"/>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23" name="AutoShape 23"/>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24" name="AutoShape 24"/>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
        <p:nvSpPr>
          <p:cNvPr id="25" name="Freeform 25"/>
          <p:cNvSpPr/>
          <p:nvPr/>
        </p:nvSpPr>
        <p:spPr>
          <a:xfrm>
            <a:off x="2689757" y="5039817"/>
            <a:ext cx="13148274" cy="4570842"/>
          </a:xfrm>
          <a:custGeom>
            <a:avLst/>
            <a:gdLst/>
            <a:ahLst/>
            <a:cxnLst/>
            <a:rect l="l" t="t" r="r" b="b"/>
            <a:pathLst>
              <a:path w="13148274" h="4570842">
                <a:moveTo>
                  <a:pt x="0" y="0"/>
                </a:moveTo>
                <a:lnTo>
                  <a:pt x="13148274" y="0"/>
                </a:lnTo>
                <a:lnTo>
                  <a:pt x="13148274" y="4570842"/>
                </a:lnTo>
                <a:lnTo>
                  <a:pt x="0" y="4570842"/>
                </a:lnTo>
                <a:lnTo>
                  <a:pt x="0" y="0"/>
                </a:lnTo>
                <a:close/>
              </a:path>
            </a:pathLst>
          </a:custGeom>
          <a:blipFill>
            <a:blip r:embed="rId8"/>
            <a:stretch>
              <a:fillRect r="-1413"/>
            </a:stretch>
          </a:blipFill>
        </p:spPr>
      </p:sp>
      <p:sp>
        <p:nvSpPr>
          <p:cNvPr id="26" name="TextBox 26"/>
          <p:cNvSpPr txBox="1"/>
          <p:nvPr/>
        </p:nvSpPr>
        <p:spPr>
          <a:xfrm>
            <a:off x="541904" y="1411877"/>
            <a:ext cx="14870466" cy="730377"/>
          </a:xfrm>
          <a:prstGeom prst="rect">
            <a:avLst/>
          </a:prstGeom>
        </p:spPr>
        <p:txBody>
          <a:bodyPr lIns="0" tIns="0" rIns="0" bIns="0" rtlCol="0" anchor="t">
            <a:spAutoFit/>
          </a:bodyPr>
          <a:lstStyle/>
          <a:p>
            <a:pPr algn="l">
              <a:lnSpc>
                <a:spcPts val="5544"/>
              </a:lnSpc>
            </a:pPr>
            <a:r>
              <a:rPr lang="en-US" sz="5600">
                <a:solidFill>
                  <a:srgbClr val="000000"/>
                </a:solidFill>
                <a:latin typeface="Garet Ultra-Bold"/>
              </a:rPr>
              <a:t>Solution Proposée: </a:t>
            </a:r>
          </a:p>
        </p:txBody>
      </p:sp>
      <p:sp>
        <p:nvSpPr>
          <p:cNvPr id="27" name="TextBox 27"/>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28" name="TextBox 28"/>
          <p:cNvSpPr txBox="1"/>
          <p:nvPr/>
        </p:nvSpPr>
        <p:spPr>
          <a:xfrm>
            <a:off x="155821" y="2297729"/>
            <a:ext cx="18132179" cy="1934720"/>
          </a:xfrm>
          <a:prstGeom prst="rect">
            <a:avLst/>
          </a:prstGeom>
        </p:spPr>
        <p:txBody>
          <a:bodyPr lIns="0" tIns="0" rIns="0" bIns="0" rtlCol="0" anchor="t">
            <a:spAutoFit/>
          </a:bodyPr>
          <a:lstStyle/>
          <a:p>
            <a:pPr marL="626143" lvl="1" indent="-313071" algn="l">
              <a:lnSpc>
                <a:spcPts val="3219"/>
              </a:lnSpc>
              <a:buFont typeface="Arial"/>
              <a:buChar char="•"/>
            </a:pPr>
            <a:r>
              <a:rPr lang="en-US" sz="2900" spc="-23">
                <a:solidFill>
                  <a:srgbClr val="000000"/>
                </a:solidFill>
                <a:latin typeface="Be Vietnam"/>
              </a:rPr>
              <a:t>Les éléments de départements sont placés sur la page d'accueil dans une ligne continue et alignée, permettant aux utilisateurs de faire défiler horizontalement pour voir les suivants.</a:t>
            </a:r>
          </a:p>
          <a:p>
            <a:pPr algn="l">
              <a:lnSpc>
                <a:spcPts val="3219"/>
              </a:lnSpc>
            </a:pPr>
            <a:endParaRPr lang="en-US" sz="2900" spc="-23">
              <a:solidFill>
                <a:srgbClr val="000000"/>
              </a:solidFill>
              <a:latin typeface="Be Vietnam"/>
            </a:endParaRPr>
          </a:p>
          <a:p>
            <a:pPr marL="626143" lvl="1" indent="-313071" algn="l">
              <a:lnSpc>
                <a:spcPts val="3219"/>
              </a:lnSpc>
              <a:buFont typeface="Arial"/>
              <a:buChar char="•"/>
            </a:pPr>
            <a:r>
              <a:rPr lang="en-US" sz="2900" spc="-23">
                <a:solidFill>
                  <a:srgbClr val="000000"/>
                </a:solidFill>
                <a:latin typeface="Be Vietnam"/>
              </a:rPr>
              <a:t>De plus, un bouton "Voir plus" a été ajouté pour guider l'utilisateur vers davantage d'informations.</a:t>
            </a:r>
          </a:p>
          <a:p>
            <a:pPr algn="ctr">
              <a:lnSpc>
                <a:spcPts val="2553"/>
              </a:lnSpc>
            </a:pPr>
            <a:endParaRPr lang="en-US" sz="2900" spc="-23">
              <a:solidFill>
                <a:srgbClr val="000000"/>
              </a:solidFill>
              <a:latin typeface="Be Vietnam"/>
            </a:endParaRPr>
          </a:p>
        </p:txBody>
      </p:sp>
      <p:sp>
        <p:nvSpPr>
          <p:cNvPr id="29" name="TextBox 29"/>
          <p:cNvSpPr txBox="1"/>
          <p:nvPr/>
        </p:nvSpPr>
        <p:spPr>
          <a:xfrm>
            <a:off x="395608" y="4186361"/>
            <a:ext cx="17736571" cy="528068"/>
          </a:xfrm>
          <a:prstGeom prst="rect">
            <a:avLst/>
          </a:prstGeom>
        </p:spPr>
        <p:txBody>
          <a:bodyPr lIns="0" tIns="0" rIns="0" bIns="0" rtlCol="0" anchor="t">
            <a:spAutoFit/>
          </a:bodyPr>
          <a:lstStyle/>
          <a:p>
            <a:pPr marL="798859" lvl="1" indent="-399429" algn="l">
              <a:lnSpc>
                <a:spcPts val="4107"/>
              </a:lnSpc>
              <a:buFont typeface="Arial"/>
              <a:buChar char="•"/>
            </a:pPr>
            <a:r>
              <a:rPr lang="en-US" sz="3700" spc="-29">
                <a:solidFill>
                  <a:srgbClr val="FF9A8B"/>
                </a:solidFill>
                <a:latin typeface="Be Vietnam Ultra-Bold"/>
              </a:rPr>
              <a:t>Exemple 1 :After:</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13123603" y="5748488"/>
            <a:ext cx="8847511" cy="8855676"/>
            <a:chOff x="0" y="0"/>
            <a:chExt cx="11796681" cy="11807568"/>
          </a:xfrm>
        </p:grpSpPr>
        <p:grpSp>
          <p:nvGrpSpPr>
            <p:cNvPr id="13" name="Group 13"/>
            <p:cNvGrpSpPr/>
            <p:nvPr/>
          </p:nvGrpSpPr>
          <p:grpSpPr>
            <a:xfrm rot="2700000">
              <a:off x="1676828" y="2799524"/>
              <a:ext cx="9887197" cy="475346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AutoShape 16"/>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17" name="AutoShape 17"/>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18" name="AutoShape 18"/>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19" name="AutoShape 19"/>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20" name="AutoShape 20"/>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21" name="AutoShape 21"/>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22" name="AutoShape 22"/>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23" name="AutoShape 23"/>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24" name="AutoShape 24"/>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
        <p:nvSpPr>
          <p:cNvPr id="25" name="Freeform 25"/>
          <p:cNvSpPr/>
          <p:nvPr/>
        </p:nvSpPr>
        <p:spPr>
          <a:xfrm>
            <a:off x="2167618" y="5209729"/>
            <a:ext cx="13921670" cy="3700233"/>
          </a:xfrm>
          <a:custGeom>
            <a:avLst/>
            <a:gdLst/>
            <a:ahLst/>
            <a:cxnLst/>
            <a:rect l="l" t="t" r="r" b="b"/>
            <a:pathLst>
              <a:path w="13921670" h="3700233">
                <a:moveTo>
                  <a:pt x="0" y="0"/>
                </a:moveTo>
                <a:lnTo>
                  <a:pt x="13921670" y="0"/>
                </a:lnTo>
                <a:lnTo>
                  <a:pt x="13921670" y="3700233"/>
                </a:lnTo>
                <a:lnTo>
                  <a:pt x="0" y="3700233"/>
                </a:lnTo>
                <a:lnTo>
                  <a:pt x="0" y="0"/>
                </a:lnTo>
                <a:close/>
              </a:path>
            </a:pathLst>
          </a:custGeom>
          <a:blipFill>
            <a:blip r:embed="rId8"/>
            <a:stretch>
              <a:fillRect/>
            </a:stretch>
          </a:blipFill>
        </p:spPr>
      </p:sp>
      <p:sp>
        <p:nvSpPr>
          <p:cNvPr id="26" name="TextBox 26"/>
          <p:cNvSpPr txBox="1"/>
          <p:nvPr/>
        </p:nvSpPr>
        <p:spPr>
          <a:xfrm>
            <a:off x="541904" y="1411877"/>
            <a:ext cx="14870466" cy="730377"/>
          </a:xfrm>
          <a:prstGeom prst="rect">
            <a:avLst/>
          </a:prstGeom>
        </p:spPr>
        <p:txBody>
          <a:bodyPr lIns="0" tIns="0" rIns="0" bIns="0" rtlCol="0" anchor="t">
            <a:spAutoFit/>
          </a:bodyPr>
          <a:lstStyle/>
          <a:p>
            <a:pPr algn="l">
              <a:lnSpc>
                <a:spcPts val="5544"/>
              </a:lnSpc>
            </a:pPr>
            <a:r>
              <a:rPr lang="en-US" sz="5600">
                <a:solidFill>
                  <a:srgbClr val="000000"/>
                </a:solidFill>
                <a:latin typeface="Garet Ultra-Bold"/>
              </a:rPr>
              <a:t>Solution Proposée: </a:t>
            </a:r>
          </a:p>
        </p:txBody>
      </p:sp>
      <p:sp>
        <p:nvSpPr>
          <p:cNvPr id="27" name="TextBox 27"/>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28" name="TextBox 28"/>
          <p:cNvSpPr txBox="1"/>
          <p:nvPr/>
        </p:nvSpPr>
        <p:spPr>
          <a:xfrm>
            <a:off x="155821" y="2297729"/>
            <a:ext cx="18132179" cy="1534670"/>
          </a:xfrm>
          <a:prstGeom prst="rect">
            <a:avLst/>
          </a:prstGeom>
        </p:spPr>
        <p:txBody>
          <a:bodyPr lIns="0" tIns="0" rIns="0" bIns="0" rtlCol="0" anchor="t">
            <a:spAutoFit/>
          </a:bodyPr>
          <a:lstStyle/>
          <a:p>
            <a:pPr marL="626143" lvl="1" indent="-313071" algn="l">
              <a:lnSpc>
                <a:spcPts val="3219"/>
              </a:lnSpc>
              <a:buFont typeface="Arial"/>
              <a:buChar char="•"/>
            </a:pPr>
            <a:r>
              <a:rPr lang="en-US" sz="2900" spc="-23">
                <a:solidFill>
                  <a:srgbClr val="000000"/>
                </a:solidFill>
                <a:latin typeface="Be Vietnam"/>
              </a:rPr>
              <a:t>Les liens utiles seront déplacés dans le footer du site, séparant clairement les éléments pertinents (comme les départements) des liens généraux et offrant ainsi une accessibilité constante depuis n'importe quelle page.</a:t>
            </a:r>
          </a:p>
          <a:p>
            <a:pPr algn="ctr">
              <a:lnSpc>
                <a:spcPts val="2553"/>
              </a:lnSpc>
            </a:pPr>
            <a:endParaRPr lang="en-US" sz="2900" spc="-23">
              <a:solidFill>
                <a:srgbClr val="000000"/>
              </a:solidFill>
              <a:latin typeface="Be Vietnam"/>
            </a:endParaRPr>
          </a:p>
        </p:txBody>
      </p:sp>
      <p:sp>
        <p:nvSpPr>
          <p:cNvPr id="29" name="TextBox 29"/>
          <p:cNvSpPr txBox="1"/>
          <p:nvPr/>
        </p:nvSpPr>
        <p:spPr>
          <a:xfrm>
            <a:off x="395608" y="4186361"/>
            <a:ext cx="17736571" cy="528068"/>
          </a:xfrm>
          <a:prstGeom prst="rect">
            <a:avLst/>
          </a:prstGeom>
        </p:spPr>
        <p:txBody>
          <a:bodyPr lIns="0" tIns="0" rIns="0" bIns="0" rtlCol="0" anchor="t">
            <a:spAutoFit/>
          </a:bodyPr>
          <a:lstStyle/>
          <a:p>
            <a:pPr marL="798859" lvl="1" indent="-399429" algn="l">
              <a:lnSpc>
                <a:spcPts val="4107"/>
              </a:lnSpc>
              <a:buFont typeface="Arial"/>
              <a:buChar char="•"/>
            </a:pPr>
            <a:r>
              <a:rPr lang="en-US" sz="3700" spc="-29">
                <a:solidFill>
                  <a:srgbClr val="FF9A8B"/>
                </a:solidFill>
                <a:latin typeface="Be Vietnam Ultra-Bold"/>
              </a:rPr>
              <a:t>Exemple 1 : After:</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13123603" y="5475036"/>
            <a:ext cx="8847511" cy="8855676"/>
            <a:chOff x="0" y="0"/>
            <a:chExt cx="11796681" cy="11807568"/>
          </a:xfrm>
        </p:grpSpPr>
        <p:grpSp>
          <p:nvGrpSpPr>
            <p:cNvPr id="13" name="Group 13"/>
            <p:cNvGrpSpPr/>
            <p:nvPr/>
          </p:nvGrpSpPr>
          <p:grpSpPr>
            <a:xfrm rot="2700000">
              <a:off x="1676828" y="2799524"/>
              <a:ext cx="9887197" cy="475346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AutoShape 16"/>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17" name="AutoShape 17"/>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18" name="AutoShape 18"/>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19" name="AutoShape 19"/>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20" name="AutoShape 20"/>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21" name="AutoShape 21"/>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22" name="AutoShape 22"/>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23" name="AutoShape 23"/>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24" name="AutoShape 24"/>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
        <p:nvSpPr>
          <p:cNvPr id="25" name="Freeform 25"/>
          <p:cNvSpPr/>
          <p:nvPr/>
        </p:nvSpPr>
        <p:spPr>
          <a:xfrm>
            <a:off x="602008" y="3233436"/>
            <a:ext cx="7946992" cy="4299590"/>
          </a:xfrm>
          <a:custGeom>
            <a:avLst/>
            <a:gdLst/>
            <a:ahLst/>
            <a:cxnLst/>
            <a:rect l="l" t="t" r="r" b="b"/>
            <a:pathLst>
              <a:path w="7946992" h="4299590">
                <a:moveTo>
                  <a:pt x="0" y="0"/>
                </a:moveTo>
                <a:lnTo>
                  <a:pt x="7946993" y="0"/>
                </a:lnTo>
                <a:lnTo>
                  <a:pt x="7946993" y="4299589"/>
                </a:lnTo>
                <a:lnTo>
                  <a:pt x="0" y="4299589"/>
                </a:lnTo>
                <a:lnTo>
                  <a:pt x="0" y="0"/>
                </a:lnTo>
                <a:close/>
              </a:path>
            </a:pathLst>
          </a:custGeom>
          <a:blipFill>
            <a:blip r:embed="rId8"/>
            <a:stretch>
              <a:fillRect b="-11151"/>
            </a:stretch>
          </a:blipFill>
        </p:spPr>
      </p:sp>
      <p:sp>
        <p:nvSpPr>
          <p:cNvPr id="26" name="Freeform 26"/>
          <p:cNvSpPr/>
          <p:nvPr/>
        </p:nvSpPr>
        <p:spPr>
          <a:xfrm>
            <a:off x="9144000" y="5056149"/>
            <a:ext cx="9214276" cy="3939799"/>
          </a:xfrm>
          <a:custGeom>
            <a:avLst/>
            <a:gdLst/>
            <a:ahLst/>
            <a:cxnLst/>
            <a:rect l="l" t="t" r="r" b="b"/>
            <a:pathLst>
              <a:path w="9214276" h="3939799">
                <a:moveTo>
                  <a:pt x="0" y="0"/>
                </a:moveTo>
                <a:lnTo>
                  <a:pt x="9214276" y="0"/>
                </a:lnTo>
                <a:lnTo>
                  <a:pt x="9214276" y="3939799"/>
                </a:lnTo>
                <a:lnTo>
                  <a:pt x="0" y="3939799"/>
                </a:lnTo>
                <a:lnTo>
                  <a:pt x="0" y="0"/>
                </a:lnTo>
                <a:close/>
              </a:path>
            </a:pathLst>
          </a:custGeom>
          <a:blipFill>
            <a:blip r:embed="rId9"/>
            <a:stretch>
              <a:fillRect/>
            </a:stretch>
          </a:blipFill>
        </p:spPr>
      </p:sp>
      <p:sp>
        <p:nvSpPr>
          <p:cNvPr id="27" name="TextBox 27"/>
          <p:cNvSpPr txBox="1"/>
          <p:nvPr/>
        </p:nvSpPr>
        <p:spPr>
          <a:xfrm>
            <a:off x="602008" y="933341"/>
            <a:ext cx="10065714" cy="730377"/>
          </a:xfrm>
          <a:prstGeom prst="rect">
            <a:avLst/>
          </a:prstGeom>
        </p:spPr>
        <p:txBody>
          <a:bodyPr lIns="0" tIns="0" rIns="0" bIns="0" rtlCol="0" anchor="t">
            <a:spAutoFit/>
          </a:bodyPr>
          <a:lstStyle/>
          <a:p>
            <a:pPr algn="l">
              <a:lnSpc>
                <a:spcPts val="5544"/>
              </a:lnSpc>
            </a:pPr>
            <a:r>
              <a:rPr lang="en-US" sz="5600">
                <a:solidFill>
                  <a:srgbClr val="000000"/>
                </a:solidFill>
                <a:latin typeface="Garet Ultra-Bold"/>
              </a:rPr>
              <a:t>Contenu Mal Organisé</a:t>
            </a:r>
          </a:p>
        </p:txBody>
      </p:sp>
      <p:sp>
        <p:nvSpPr>
          <p:cNvPr id="28" name="TextBox 28"/>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29" name="TextBox 29"/>
          <p:cNvSpPr txBox="1"/>
          <p:nvPr/>
        </p:nvSpPr>
        <p:spPr>
          <a:xfrm>
            <a:off x="541904" y="2372377"/>
            <a:ext cx="17736571" cy="558928"/>
          </a:xfrm>
          <a:prstGeom prst="rect">
            <a:avLst/>
          </a:prstGeom>
        </p:spPr>
        <p:txBody>
          <a:bodyPr lIns="0" tIns="0" rIns="0" bIns="0" rtlCol="0" anchor="t">
            <a:spAutoFit/>
          </a:bodyPr>
          <a:lstStyle/>
          <a:p>
            <a:pPr marL="842038" lvl="1" indent="-421019" algn="l">
              <a:lnSpc>
                <a:spcPts val="4329"/>
              </a:lnSpc>
              <a:buFont typeface="Arial"/>
              <a:buChar char="•"/>
            </a:pPr>
            <a:r>
              <a:rPr lang="en-US" sz="3900" spc="-31">
                <a:solidFill>
                  <a:srgbClr val="FF9A8B"/>
                </a:solidFill>
                <a:latin typeface="Be Vietnam Ultra-Bold"/>
              </a:rPr>
              <a:t>Exemple 2 : Before:</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13123603" y="5748488"/>
            <a:ext cx="8847511" cy="8855676"/>
            <a:chOff x="0" y="0"/>
            <a:chExt cx="11796681" cy="11807568"/>
          </a:xfrm>
        </p:grpSpPr>
        <p:grpSp>
          <p:nvGrpSpPr>
            <p:cNvPr id="13" name="Group 13"/>
            <p:cNvGrpSpPr/>
            <p:nvPr/>
          </p:nvGrpSpPr>
          <p:grpSpPr>
            <a:xfrm rot="2700000">
              <a:off x="1676828" y="2799524"/>
              <a:ext cx="9887197" cy="475346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AutoShape 16"/>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17" name="AutoShape 17"/>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18" name="AutoShape 18"/>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19" name="AutoShape 19"/>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20" name="AutoShape 20"/>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21" name="AutoShape 21"/>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22" name="AutoShape 22"/>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23" name="AutoShape 23"/>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24" name="AutoShape 24"/>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
        <p:nvSpPr>
          <p:cNvPr id="25" name="Freeform 25"/>
          <p:cNvSpPr/>
          <p:nvPr/>
        </p:nvSpPr>
        <p:spPr>
          <a:xfrm>
            <a:off x="329134" y="3859885"/>
            <a:ext cx="9236658" cy="2567230"/>
          </a:xfrm>
          <a:custGeom>
            <a:avLst/>
            <a:gdLst/>
            <a:ahLst/>
            <a:cxnLst/>
            <a:rect l="l" t="t" r="r" b="b"/>
            <a:pathLst>
              <a:path w="9236658" h="2567230">
                <a:moveTo>
                  <a:pt x="0" y="0"/>
                </a:moveTo>
                <a:lnTo>
                  <a:pt x="9236658" y="0"/>
                </a:lnTo>
                <a:lnTo>
                  <a:pt x="9236658" y="2567230"/>
                </a:lnTo>
                <a:lnTo>
                  <a:pt x="0" y="2567230"/>
                </a:lnTo>
                <a:lnTo>
                  <a:pt x="0" y="0"/>
                </a:lnTo>
                <a:close/>
              </a:path>
            </a:pathLst>
          </a:custGeom>
          <a:blipFill>
            <a:blip r:embed="rId8"/>
            <a:stretch>
              <a:fillRect r="-10900"/>
            </a:stretch>
          </a:blipFill>
        </p:spPr>
      </p:sp>
      <p:sp>
        <p:nvSpPr>
          <p:cNvPr id="26" name="Freeform 26"/>
          <p:cNvSpPr/>
          <p:nvPr/>
        </p:nvSpPr>
        <p:spPr>
          <a:xfrm>
            <a:off x="10050619" y="2030203"/>
            <a:ext cx="7685952" cy="6226594"/>
          </a:xfrm>
          <a:custGeom>
            <a:avLst/>
            <a:gdLst/>
            <a:ahLst/>
            <a:cxnLst/>
            <a:rect l="l" t="t" r="r" b="b"/>
            <a:pathLst>
              <a:path w="7685952" h="6226594">
                <a:moveTo>
                  <a:pt x="0" y="0"/>
                </a:moveTo>
                <a:lnTo>
                  <a:pt x="7685952" y="0"/>
                </a:lnTo>
                <a:lnTo>
                  <a:pt x="7685952" y="6226594"/>
                </a:lnTo>
                <a:lnTo>
                  <a:pt x="0" y="6226594"/>
                </a:lnTo>
                <a:lnTo>
                  <a:pt x="0" y="0"/>
                </a:lnTo>
                <a:close/>
              </a:path>
            </a:pathLst>
          </a:custGeom>
          <a:blipFill>
            <a:blip r:embed="rId9"/>
            <a:stretch>
              <a:fillRect/>
            </a:stretch>
          </a:blipFill>
        </p:spPr>
      </p:sp>
      <p:sp>
        <p:nvSpPr>
          <p:cNvPr id="27" name="TextBox 27"/>
          <p:cNvSpPr txBox="1"/>
          <p:nvPr/>
        </p:nvSpPr>
        <p:spPr>
          <a:xfrm>
            <a:off x="541904" y="1411877"/>
            <a:ext cx="14870466" cy="730377"/>
          </a:xfrm>
          <a:prstGeom prst="rect">
            <a:avLst/>
          </a:prstGeom>
        </p:spPr>
        <p:txBody>
          <a:bodyPr lIns="0" tIns="0" rIns="0" bIns="0" rtlCol="0" anchor="t">
            <a:spAutoFit/>
          </a:bodyPr>
          <a:lstStyle/>
          <a:p>
            <a:pPr algn="l">
              <a:lnSpc>
                <a:spcPts val="5544"/>
              </a:lnSpc>
            </a:pPr>
            <a:r>
              <a:rPr lang="en-US" sz="5600">
                <a:solidFill>
                  <a:srgbClr val="000000"/>
                </a:solidFill>
                <a:latin typeface="Garet Ultra-Bold"/>
              </a:rPr>
              <a:t>Solution Proposée: </a:t>
            </a:r>
          </a:p>
        </p:txBody>
      </p:sp>
      <p:sp>
        <p:nvSpPr>
          <p:cNvPr id="28" name="TextBox 28"/>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29" name="TextBox 29"/>
          <p:cNvSpPr txBox="1"/>
          <p:nvPr/>
        </p:nvSpPr>
        <p:spPr>
          <a:xfrm>
            <a:off x="0" y="2458472"/>
            <a:ext cx="17736571" cy="528068"/>
          </a:xfrm>
          <a:prstGeom prst="rect">
            <a:avLst/>
          </a:prstGeom>
        </p:spPr>
        <p:txBody>
          <a:bodyPr lIns="0" tIns="0" rIns="0" bIns="0" rtlCol="0" anchor="t">
            <a:spAutoFit/>
          </a:bodyPr>
          <a:lstStyle/>
          <a:p>
            <a:pPr marL="798859" lvl="1" indent="-399429" algn="l">
              <a:lnSpc>
                <a:spcPts val="4107"/>
              </a:lnSpc>
              <a:buFont typeface="Arial"/>
              <a:buChar char="•"/>
            </a:pPr>
            <a:r>
              <a:rPr lang="en-US" sz="3700" spc="-29">
                <a:solidFill>
                  <a:srgbClr val="FF9A8B"/>
                </a:solidFill>
                <a:latin typeface="Be Vietnam Ultra-Bold"/>
              </a:rPr>
              <a:t>Exemple 2: After:</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C1F1"/>
        </a:solidFill>
        <a:effectLst/>
      </p:bgPr>
    </p:bg>
    <p:spTree>
      <p:nvGrpSpPr>
        <p:cNvPr id="1" name=""/>
        <p:cNvGrpSpPr/>
        <p:nvPr/>
      </p:nvGrpSpPr>
      <p:grpSpPr>
        <a:xfrm>
          <a:off x="0" y="0"/>
          <a:ext cx="0" cy="0"/>
          <a:chOff x="0" y="0"/>
          <a:chExt cx="0" cy="0"/>
        </a:xfrm>
      </p:grpSpPr>
      <p:sp>
        <p:nvSpPr>
          <p:cNvPr id="2" name="TextBox 2"/>
          <p:cNvSpPr txBox="1"/>
          <p:nvPr/>
        </p:nvSpPr>
        <p:spPr>
          <a:xfrm>
            <a:off x="3833915" y="3192777"/>
            <a:ext cx="10620170" cy="1330324"/>
          </a:xfrm>
          <a:prstGeom prst="rect">
            <a:avLst/>
          </a:prstGeom>
        </p:spPr>
        <p:txBody>
          <a:bodyPr lIns="0" tIns="0" rIns="0" bIns="0" rtlCol="0" anchor="t">
            <a:spAutoFit/>
          </a:bodyPr>
          <a:lstStyle/>
          <a:p>
            <a:pPr algn="ctr">
              <a:lnSpc>
                <a:spcPts val="9999"/>
              </a:lnSpc>
            </a:pPr>
            <a:r>
              <a:rPr lang="en-US" sz="9999">
                <a:solidFill>
                  <a:srgbClr val="000000"/>
                </a:solidFill>
                <a:latin typeface="Garet Ultra-Bold"/>
              </a:rPr>
              <a:t>Conclusion</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0" name="Group 20"/>
          <p:cNvGrpSpPr/>
          <p:nvPr/>
        </p:nvGrpSpPr>
        <p:grpSpPr>
          <a:xfrm rot="2700000">
            <a:off x="14381224" y="7574679"/>
            <a:ext cx="7415398" cy="3565095"/>
            <a:chOff x="0" y="0"/>
            <a:chExt cx="660400" cy="317500"/>
          </a:xfrm>
        </p:grpSpPr>
        <p:sp>
          <p:nvSpPr>
            <p:cNvPr id="21" name="Freeform 2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2" name="TextBox 2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3" name="AutoShape 23"/>
          <p:cNvSpPr/>
          <p:nvPr/>
        </p:nvSpPr>
        <p:spPr>
          <a:xfrm>
            <a:off x="13918610" y="8394229"/>
            <a:ext cx="5185216" cy="5132702"/>
          </a:xfrm>
          <a:prstGeom prst="line">
            <a:avLst/>
          </a:prstGeom>
          <a:ln w="28575" cap="flat">
            <a:solidFill>
              <a:srgbClr val="690061"/>
            </a:solidFill>
            <a:prstDash val="solid"/>
            <a:headEnd type="none" w="sm" len="sm"/>
            <a:tailEnd type="none" w="sm" len="sm"/>
          </a:ln>
        </p:spPr>
      </p:sp>
      <p:sp>
        <p:nvSpPr>
          <p:cNvPr id="24" name="AutoShape 24"/>
          <p:cNvSpPr/>
          <p:nvPr/>
        </p:nvSpPr>
        <p:spPr>
          <a:xfrm>
            <a:off x="13704664" y="8706905"/>
            <a:ext cx="5038853" cy="5038853"/>
          </a:xfrm>
          <a:prstGeom prst="line">
            <a:avLst/>
          </a:prstGeom>
          <a:ln w="28575" cap="flat">
            <a:solidFill>
              <a:srgbClr val="690061"/>
            </a:solidFill>
            <a:prstDash val="solid"/>
            <a:headEnd type="none" w="sm" len="sm"/>
            <a:tailEnd type="none" w="sm" len="sm"/>
          </a:ln>
        </p:spPr>
      </p:sp>
      <p:sp>
        <p:nvSpPr>
          <p:cNvPr id="25" name="AutoShape 25"/>
          <p:cNvSpPr/>
          <p:nvPr/>
        </p:nvSpPr>
        <p:spPr>
          <a:xfrm>
            <a:off x="13525062" y="9065375"/>
            <a:ext cx="4867141" cy="4867141"/>
          </a:xfrm>
          <a:prstGeom prst="line">
            <a:avLst/>
          </a:prstGeom>
          <a:ln w="28575" cap="flat">
            <a:solidFill>
              <a:srgbClr val="690061"/>
            </a:solidFill>
            <a:prstDash val="solid"/>
            <a:headEnd type="none" w="sm" len="sm"/>
            <a:tailEnd type="none" w="sm" len="sm"/>
          </a:ln>
        </p:spPr>
      </p:sp>
      <p:sp>
        <p:nvSpPr>
          <p:cNvPr id="26" name="AutoShape 26"/>
          <p:cNvSpPr/>
          <p:nvPr/>
        </p:nvSpPr>
        <p:spPr>
          <a:xfrm>
            <a:off x="13398407" y="9451643"/>
            <a:ext cx="4690515" cy="4690515"/>
          </a:xfrm>
          <a:prstGeom prst="line">
            <a:avLst/>
          </a:prstGeom>
          <a:ln w="28575" cap="flat">
            <a:solidFill>
              <a:srgbClr val="690061"/>
            </a:solidFill>
            <a:prstDash val="solid"/>
            <a:headEnd type="none" w="sm" len="sm"/>
            <a:tailEnd type="none" w="sm" len="sm"/>
          </a:ln>
        </p:spPr>
      </p:sp>
      <p:sp>
        <p:nvSpPr>
          <p:cNvPr id="27" name="AutoShape 27"/>
          <p:cNvSpPr/>
          <p:nvPr/>
        </p:nvSpPr>
        <p:spPr>
          <a:xfrm>
            <a:off x="13254553" y="9891320"/>
            <a:ext cx="4347674" cy="4347674"/>
          </a:xfrm>
          <a:prstGeom prst="line">
            <a:avLst/>
          </a:prstGeom>
          <a:ln w="28575" cap="flat">
            <a:solidFill>
              <a:srgbClr val="690061"/>
            </a:solidFill>
            <a:prstDash val="solid"/>
            <a:headEnd type="none" w="sm" len="sm"/>
            <a:tailEnd type="none" w="sm" len="sm"/>
          </a:ln>
        </p:spPr>
      </p:sp>
      <p:grpSp>
        <p:nvGrpSpPr>
          <p:cNvPr id="28" name="Group 28"/>
          <p:cNvGrpSpPr/>
          <p:nvPr/>
        </p:nvGrpSpPr>
        <p:grpSpPr>
          <a:xfrm rot="2700000">
            <a:off x="-1376391" y="-3093321"/>
            <a:ext cx="7415398" cy="3565095"/>
            <a:chOff x="0" y="0"/>
            <a:chExt cx="660400" cy="317500"/>
          </a:xfrm>
        </p:grpSpPr>
        <p:sp>
          <p:nvSpPr>
            <p:cNvPr id="29" name="Freeform 2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0" name="TextBox 3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1" name="AutoShape 31"/>
          <p:cNvSpPr/>
          <p:nvPr/>
        </p:nvSpPr>
        <p:spPr>
          <a:xfrm>
            <a:off x="-1839005" y="-2273771"/>
            <a:ext cx="5185216" cy="5132702"/>
          </a:xfrm>
          <a:prstGeom prst="line">
            <a:avLst/>
          </a:prstGeom>
          <a:ln w="28575" cap="flat">
            <a:solidFill>
              <a:srgbClr val="690061"/>
            </a:solidFill>
            <a:prstDash val="solid"/>
            <a:headEnd type="none" w="sm" len="sm"/>
            <a:tailEnd type="none" w="sm" len="sm"/>
          </a:ln>
        </p:spPr>
      </p:sp>
      <p:sp>
        <p:nvSpPr>
          <p:cNvPr id="32" name="AutoShape 32"/>
          <p:cNvSpPr/>
          <p:nvPr/>
        </p:nvSpPr>
        <p:spPr>
          <a:xfrm>
            <a:off x="-2052951" y="-1961095"/>
            <a:ext cx="5038853" cy="5038853"/>
          </a:xfrm>
          <a:prstGeom prst="line">
            <a:avLst/>
          </a:prstGeom>
          <a:ln w="28575" cap="flat">
            <a:solidFill>
              <a:srgbClr val="690061"/>
            </a:solidFill>
            <a:prstDash val="solid"/>
            <a:headEnd type="none" w="sm" len="sm"/>
            <a:tailEnd type="none" w="sm" len="sm"/>
          </a:ln>
        </p:spPr>
      </p:sp>
      <p:sp>
        <p:nvSpPr>
          <p:cNvPr id="33" name="AutoShape 33"/>
          <p:cNvSpPr/>
          <p:nvPr/>
        </p:nvSpPr>
        <p:spPr>
          <a:xfrm>
            <a:off x="-2232553" y="-1602625"/>
            <a:ext cx="4867141" cy="4867141"/>
          </a:xfrm>
          <a:prstGeom prst="line">
            <a:avLst/>
          </a:prstGeom>
          <a:ln w="28575" cap="flat">
            <a:solidFill>
              <a:srgbClr val="690061"/>
            </a:solidFill>
            <a:prstDash val="solid"/>
            <a:headEnd type="none" w="sm" len="sm"/>
            <a:tailEnd type="none" w="sm" len="sm"/>
          </a:ln>
        </p:spPr>
      </p:sp>
      <p:sp>
        <p:nvSpPr>
          <p:cNvPr id="34" name="AutoShape 34"/>
          <p:cNvSpPr/>
          <p:nvPr/>
        </p:nvSpPr>
        <p:spPr>
          <a:xfrm>
            <a:off x="-2359208" y="-1216357"/>
            <a:ext cx="4690515" cy="4690515"/>
          </a:xfrm>
          <a:prstGeom prst="line">
            <a:avLst/>
          </a:prstGeom>
          <a:ln w="28575" cap="flat">
            <a:solidFill>
              <a:srgbClr val="690061"/>
            </a:solidFill>
            <a:prstDash val="solid"/>
            <a:headEnd type="none" w="sm" len="sm"/>
            <a:tailEnd type="none" w="sm" len="sm"/>
          </a:ln>
        </p:spPr>
      </p:sp>
      <p:sp>
        <p:nvSpPr>
          <p:cNvPr id="35" name="AutoShape 35"/>
          <p:cNvSpPr/>
          <p:nvPr/>
        </p:nvSpPr>
        <p:spPr>
          <a:xfrm>
            <a:off x="-2503062" y="-776680"/>
            <a:ext cx="4347674" cy="4347674"/>
          </a:xfrm>
          <a:prstGeom prst="line">
            <a:avLst/>
          </a:prstGeom>
          <a:ln w="28575" cap="flat">
            <a:solidFill>
              <a:srgbClr val="690061"/>
            </a:solidFill>
            <a:prstDash val="solid"/>
            <a:headEnd type="none" w="sm" len="sm"/>
            <a:tailEnd type="none" w="sm" len="sm"/>
          </a:ln>
        </p:spPr>
      </p:sp>
      <p:sp>
        <p:nvSpPr>
          <p:cNvPr id="36" name="AutoShape 36"/>
          <p:cNvSpPr/>
          <p:nvPr/>
        </p:nvSpPr>
        <p:spPr>
          <a:xfrm>
            <a:off x="-2623881" y="-332957"/>
            <a:ext cx="3963599" cy="3985594"/>
          </a:xfrm>
          <a:prstGeom prst="line">
            <a:avLst/>
          </a:prstGeom>
          <a:ln w="28575" cap="flat">
            <a:solidFill>
              <a:srgbClr val="690061"/>
            </a:solidFill>
            <a:prstDash val="solid"/>
            <a:headEnd type="none" w="sm" len="sm"/>
            <a:tailEnd type="none" w="sm" len="sm"/>
          </a:ln>
        </p:spPr>
      </p:sp>
      <p:sp>
        <p:nvSpPr>
          <p:cNvPr id="37" name="AutoShape 37"/>
          <p:cNvSpPr/>
          <p:nvPr/>
        </p:nvSpPr>
        <p:spPr>
          <a:xfrm>
            <a:off x="-2598114" y="228677"/>
            <a:ext cx="3377485" cy="3360058"/>
          </a:xfrm>
          <a:prstGeom prst="line">
            <a:avLst/>
          </a:prstGeom>
          <a:ln w="28575" cap="flat">
            <a:solidFill>
              <a:srgbClr val="690061"/>
            </a:solidFill>
            <a:prstDash val="solid"/>
            <a:headEnd type="none" w="sm" len="sm"/>
            <a:tailEnd type="none" w="sm" len="sm"/>
          </a:ln>
        </p:spPr>
      </p:sp>
      <p:sp>
        <p:nvSpPr>
          <p:cNvPr id="38" name="AutoShape 38"/>
          <p:cNvSpPr/>
          <p:nvPr/>
        </p:nvSpPr>
        <p:spPr>
          <a:xfrm>
            <a:off x="-2509797" y="905760"/>
            <a:ext cx="2628598" cy="2671969"/>
          </a:xfrm>
          <a:prstGeom prst="line">
            <a:avLst/>
          </a:prstGeom>
          <a:ln w="28575" cap="flat">
            <a:solidFill>
              <a:srgbClr val="690061"/>
            </a:solidFill>
            <a:prstDash val="solid"/>
            <a:headEnd type="none" w="sm" len="sm"/>
            <a:tailEnd type="none" w="sm" len="sm"/>
          </a:ln>
        </p:spPr>
      </p:sp>
      <p:sp>
        <p:nvSpPr>
          <p:cNvPr id="39" name="TextBox 39"/>
          <p:cNvSpPr txBox="1"/>
          <p:nvPr/>
        </p:nvSpPr>
        <p:spPr>
          <a:xfrm>
            <a:off x="2634588" y="4656452"/>
            <a:ext cx="13475100" cy="3143250"/>
          </a:xfrm>
          <a:prstGeom prst="rect">
            <a:avLst/>
          </a:prstGeom>
        </p:spPr>
        <p:txBody>
          <a:bodyPr lIns="0" tIns="0" rIns="0" bIns="0" rtlCol="0" anchor="t">
            <a:spAutoFit/>
          </a:bodyPr>
          <a:lstStyle/>
          <a:p>
            <a:pPr algn="ctr">
              <a:lnSpc>
                <a:spcPts val="4170"/>
              </a:lnSpc>
            </a:pPr>
            <a:r>
              <a:rPr lang="en-US" sz="3475" spc="-27">
                <a:solidFill>
                  <a:srgbClr val="000000"/>
                </a:solidFill>
                <a:latin typeface="Be Vietnam"/>
              </a:rPr>
              <a:t>Dans notre étude sur l'interface, nous avons relevé des soucis d'organisation du contenu et de lisibilité. Pour y remédier, nous avons suggéré des solutions comme la réorganisation du contenu et l'amélioration de la lisibilité. Notre objectif est d'optimiser l'expérience n rendant la navigation plus fluide et l'interface plus agréable.</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C1F1"/>
        </a:solidFill>
        <a:effectLst/>
      </p:bgPr>
    </p:bg>
    <p:spTree>
      <p:nvGrpSpPr>
        <p:cNvPr id="1" name=""/>
        <p:cNvGrpSpPr/>
        <p:nvPr/>
      </p:nvGrpSpPr>
      <p:grpSpPr>
        <a:xfrm>
          <a:off x="0" y="0"/>
          <a:ext cx="0" cy="0"/>
          <a:chOff x="0" y="0"/>
          <a:chExt cx="0" cy="0"/>
        </a:xfrm>
      </p:grpSpPr>
      <p:sp>
        <p:nvSpPr>
          <p:cNvPr id="2" name="TextBox 2"/>
          <p:cNvSpPr txBox="1"/>
          <p:nvPr/>
        </p:nvSpPr>
        <p:spPr>
          <a:xfrm>
            <a:off x="2581218" y="3993582"/>
            <a:ext cx="13125564" cy="3210559"/>
          </a:xfrm>
          <a:prstGeom prst="rect">
            <a:avLst/>
          </a:prstGeom>
        </p:spPr>
        <p:txBody>
          <a:bodyPr lIns="0" tIns="0" rIns="0" bIns="0" rtlCol="0" anchor="t">
            <a:spAutoFit/>
          </a:bodyPr>
          <a:lstStyle/>
          <a:p>
            <a:pPr algn="ctr">
              <a:lnSpc>
                <a:spcPts val="12399"/>
              </a:lnSpc>
            </a:pPr>
            <a:r>
              <a:rPr lang="en-US" sz="12399">
                <a:solidFill>
                  <a:srgbClr val="000000"/>
                </a:solidFill>
                <a:latin typeface="Garet Ultra-Bold"/>
              </a:rPr>
              <a:t>Merci pour votre attention</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0" name="Group 20"/>
          <p:cNvGrpSpPr/>
          <p:nvPr/>
        </p:nvGrpSpPr>
        <p:grpSpPr>
          <a:xfrm>
            <a:off x="13123603" y="5475036"/>
            <a:ext cx="8847511" cy="8855676"/>
            <a:chOff x="0" y="0"/>
            <a:chExt cx="11796681" cy="11807568"/>
          </a:xfrm>
        </p:grpSpPr>
        <p:grpSp>
          <p:nvGrpSpPr>
            <p:cNvPr id="21" name="Group 21"/>
            <p:cNvGrpSpPr/>
            <p:nvPr/>
          </p:nvGrpSpPr>
          <p:grpSpPr>
            <a:xfrm rot="2700000">
              <a:off x="1676828" y="2799524"/>
              <a:ext cx="9887197" cy="4753460"/>
              <a:chOff x="0" y="0"/>
              <a:chExt cx="660400" cy="317500"/>
            </a:xfrm>
          </p:grpSpPr>
          <p:sp>
            <p:nvSpPr>
              <p:cNvPr id="22" name="Freeform 2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3" name="TextBox 23"/>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4" name="AutoShape 24"/>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25" name="AutoShape 25"/>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26" name="AutoShape 26"/>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27" name="AutoShape 27"/>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28" name="AutoShape 28"/>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29" name="AutoShape 29"/>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30" name="AutoShape 30"/>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31" name="AutoShape 31"/>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32" name="AutoShape 32"/>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grpSp>
        <p:nvGrpSpPr>
          <p:cNvPr id="33" name="Group 33"/>
          <p:cNvGrpSpPr/>
          <p:nvPr/>
        </p:nvGrpSpPr>
        <p:grpSpPr>
          <a:xfrm>
            <a:off x="-2634012" y="-5192964"/>
            <a:ext cx="8847511" cy="8855676"/>
            <a:chOff x="0" y="0"/>
            <a:chExt cx="11796681" cy="11807568"/>
          </a:xfrm>
        </p:grpSpPr>
        <p:grpSp>
          <p:nvGrpSpPr>
            <p:cNvPr id="34" name="Group 34"/>
            <p:cNvGrpSpPr/>
            <p:nvPr/>
          </p:nvGrpSpPr>
          <p:grpSpPr>
            <a:xfrm rot="2700000">
              <a:off x="1676828" y="2799524"/>
              <a:ext cx="9887197" cy="4753460"/>
              <a:chOff x="0" y="0"/>
              <a:chExt cx="660400" cy="317500"/>
            </a:xfrm>
          </p:grpSpPr>
          <p:sp>
            <p:nvSpPr>
              <p:cNvPr id="35" name="Freeform 3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6" name="TextBox 3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7" name="AutoShape 37"/>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38" name="AutoShape 38"/>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39" name="AutoShape 39"/>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40" name="AutoShape 40"/>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41" name="AutoShape 41"/>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42" name="AutoShape 42"/>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43" name="AutoShape 43"/>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44" name="AutoShape 44"/>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45" name="AutoShape 45"/>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C1F1"/>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690061"/>
            </a:solidFill>
            <a:prstDash val="solid"/>
            <a:headEnd type="none" w="sm" len="sm"/>
            <a:tailEnd type="none" w="sm" len="sm"/>
          </a:ln>
        </p:spPr>
      </p:sp>
      <p:sp>
        <p:nvSpPr>
          <p:cNvPr id="6" name="AutoShape 6"/>
          <p:cNvSpPr/>
          <p:nvPr/>
        </p:nvSpPr>
        <p:spPr>
          <a:xfrm>
            <a:off x="13704664" y="8706905"/>
            <a:ext cx="5038853" cy="5038853"/>
          </a:xfrm>
          <a:prstGeom prst="line">
            <a:avLst/>
          </a:prstGeom>
          <a:ln w="28575" cap="flat">
            <a:solidFill>
              <a:srgbClr val="690061"/>
            </a:solidFill>
            <a:prstDash val="solid"/>
            <a:headEnd type="none" w="sm" len="sm"/>
            <a:tailEnd type="none" w="sm" len="sm"/>
          </a:ln>
        </p:spPr>
      </p:sp>
      <p:sp>
        <p:nvSpPr>
          <p:cNvPr id="7" name="AutoShape 7"/>
          <p:cNvSpPr/>
          <p:nvPr/>
        </p:nvSpPr>
        <p:spPr>
          <a:xfrm>
            <a:off x="13525062" y="9065375"/>
            <a:ext cx="4867141" cy="4867141"/>
          </a:xfrm>
          <a:prstGeom prst="line">
            <a:avLst/>
          </a:prstGeom>
          <a:ln w="28575" cap="flat">
            <a:solidFill>
              <a:srgbClr val="690061"/>
            </a:solidFill>
            <a:prstDash val="solid"/>
            <a:headEnd type="none" w="sm" len="sm"/>
            <a:tailEnd type="none" w="sm" len="sm"/>
          </a:ln>
        </p:spPr>
      </p:sp>
      <p:sp>
        <p:nvSpPr>
          <p:cNvPr id="8" name="AutoShape 8"/>
          <p:cNvSpPr/>
          <p:nvPr/>
        </p:nvSpPr>
        <p:spPr>
          <a:xfrm>
            <a:off x="13398407" y="9451643"/>
            <a:ext cx="4690515" cy="4690515"/>
          </a:xfrm>
          <a:prstGeom prst="line">
            <a:avLst/>
          </a:prstGeom>
          <a:ln w="28575" cap="flat">
            <a:solidFill>
              <a:srgbClr val="690061"/>
            </a:solidFill>
            <a:prstDash val="solid"/>
            <a:headEnd type="none" w="sm" len="sm"/>
            <a:tailEnd type="none" w="sm" len="sm"/>
          </a:ln>
        </p:spPr>
      </p:sp>
      <p:sp>
        <p:nvSpPr>
          <p:cNvPr id="9" name="AutoShape 9"/>
          <p:cNvSpPr/>
          <p:nvPr/>
        </p:nvSpPr>
        <p:spPr>
          <a:xfrm>
            <a:off x="13254553" y="9891320"/>
            <a:ext cx="4347674" cy="4347674"/>
          </a:xfrm>
          <a:prstGeom prst="line">
            <a:avLst/>
          </a:prstGeom>
          <a:ln w="28575" cap="flat">
            <a:solidFill>
              <a:srgbClr val="690061"/>
            </a:solidFill>
            <a:prstDash val="solid"/>
            <a:headEnd type="none" w="sm" len="sm"/>
            <a:tailEnd type="none" w="sm" len="sm"/>
          </a:ln>
        </p:spPr>
      </p:sp>
      <p:sp>
        <p:nvSpPr>
          <p:cNvPr id="10" name="TextBox 10"/>
          <p:cNvSpPr txBox="1"/>
          <p:nvPr/>
        </p:nvSpPr>
        <p:spPr>
          <a:xfrm>
            <a:off x="2634588" y="2322313"/>
            <a:ext cx="12866041" cy="1330324"/>
          </a:xfrm>
          <a:prstGeom prst="rect">
            <a:avLst/>
          </a:prstGeom>
        </p:spPr>
        <p:txBody>
          <a:bodyPr lIns="0" tIns="0" rIns="0" bIns="0" rtlCol="0" anchor="t">
            <a:spAutoFit/>
          </a:bodyPr>
          <a:lstStyle/>
          <a:p>
            <a:pPr algn="ctr">
              <a:lnSpc>
                <a:spcPts val="9999"/>
              </a:lnSpc>
            </a:pPr>
            <a:r>
              <a:rPr lang="en-US" sz="9999">
                <a:solidFill>
                  <a:srgbClr val="000000"/>
                </a:solidFill>
                <a:latin typeface="Garet Ultra-Bold"/>
              </a:rPr>
              <a:t>Introduction</a:t>
            </a:r>
          </a:p>
        </p:txBody>
      </p:sp>
      <p:grpSp>
        <p:nvGrpSpPr>
          <p:cNvPr id="11" name="Group 11"/>
          <p:cNvGrpSpPr/>
          <p:nvPr/>
        </p:nvGrpSpPr>
        <p:grpSpPr>
          <a:xfrm rot="2700000">
            <a:off x="-1376391" y="-3093321"/>
            <a:ext cx="7415398" cy="3565095"/>
            <a:chOff x="0" y="0"/>
            <a:chExt cx="660400" cy="317500"/>
          </a:xfrm>
        </p:grpSpPr>
        <p:sp>
          <p:nvSpPr>
            <p:cNvPr id="12" name="Freeform 1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3" name="TextBox 13"/>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4" name="AutoShape 14"/>
          <p:cNvSpPr/>
          <p:nvPr/>
        </p:nvSpPr>
        <p:spPr>
          <a:xfrm>
            <a:off x="-1839005" y="-2273771"/>
            <a:ext cx="5185216" cy="5132702"/>
          </a:xfrm>
          <a:prstGeom prst="line">
            <a:avLst/>
          </a:prstGeom>
          <a:ln w="28575" cap="flat">
            <a:solidFill>
              <a:srgbClr val="690061"/>
            </a:solidFill>
            <a:prstDash val="solid"/>
            <a:headEnd type="none" w="sm" len="sm"/>
            <a:tailEnd type="none" w="sm" len="sm"/>
          </a:ln>
        </p:spPr>
      </p:sp>
      <p:sp>
        <p:nvSpPr>
          <p:cNvPr id="15" name="AutoShape 15"/>
          <p:cNvSpPr/>
          <p:nvPr/>
        </p:nvSpPr>
        <p:spPr>
          <a:xfrm>
            <a:off x="-2052951" y="-1961095"/>
            <a:ext cx="5038853" cy="5038853"/>
          </a:xfrm>
          <a:prstGeom prst="line">
            <a:avLst/>
          </a:prstGeom>
          <a:ln w="28575" cap="flat">
            <a:solidFill>
              <a:srgbClr val="690061"/>
            </a:solidFill>
            <a:prstDash val="solid"/>
            <a:headEnd type="none" w="sm" len="sm"/>
            <a:tailEnd type="none" w="sm" len="sm"/>
          </a:ln>
        </p:spPr>
      </p:sp>
      <p:sp>
        <p:nvSpPr>
          <p:cNvPr id="16" name="AutoShape 16"/>
          <p:cNvSpPr/>
          <p:nvPr/>
        </p:nvSpPr>
        <p:spPr>
          <a:xfrm>
            <a:off x="-2232553" y="-1602625"/>
            <a:ext cx="4867141" cy="4867141"/>
          </a:xfrm>
          <a:prstGeom prst="line">
            <a:avLst/>
          </a:prstGeom>
          <a:ln w="28575" cap="flat">
            <a:solidFill>
              <a:srgbClr val="690061"/>
            </a:solidFill>
            <a:prstDash val="solid"/>
            <a:headEnd type="none" w="sm" len="sm"/>
            <a:tailEnd type="none" w="sm" len="sm"/>
          </a:ln>
        </p:spPr>
      </p:sp>
      <p:sp>
        <p:nvSpPr>
          <p:cNvPr id="17" name="AutoShape 17"/>
          <p:cNvSpPr/>
          <p:nvPr/>
        </p:nvSpPr>
        <p:spPr>
          <a:xfrm>
            <a:off x="-2359208" y="-1216357"/>
            <a:ext cx="4690515" cy="4690515"/>
          </a:xfrm>
          <a:prstGeom prst="line">
            <a:avLst/>
          </a:prstGeom>
          <a:ln w="28575" cap="flat">
            <a:solidFill>
              <a:srgbClr val="690061"/>
            </a:solidFill>
            <a:prstDash val="solid"/>
            <a:headEnd type="none" w="sm" len="sm"/>
            <a:tailEnd type="none" w="sm" len="sm"/>
          </a:ln>
        </p:spPr>
      </p:sp>
      <p:sp>
        <p:nvSpPr>
          <p:cNvPr id="18" name="AutoShape 18"/>
          <p:cNvSpPr/>
          <p:nvPr/>
        </p:nvSpPr>
        <p:spPr>
          <a:xfrm>
            <a:off x="-2503062" y="-776680"/>
            <a:ext cx="4347674" cy="4347674"/>
          </a:xfrm>
          <a:prstGeom prst="line">
            <a:avLst/>
          </a:prstGeom>
          <a:ln w="28575" cap="flat">
            <a:solidFill>
              <a:srgbClr val="690061"/>
            </a:solidFill>
            <a:prstDash val="solid"/>
            <a:headEnd type="none" w="sm" len="sm"/>
            <a:tailEnd type="none" w="sm" len="sm"/>
          </a:ln>
        </p:spPr>
      </p:sp>
      <p:sp>
        <p:nvSpPr>
          <p:cNvPr id="19" name="AutoShape 19"/>
          <p:cNvSpPr/>
          <p:nvPr/>
        </p:nvSpPr>
        <p:spPr>
          <a:xfrm>
            <a:off x="-2623881" y="-332957"/>
            <a:ext cx="3963599" cy="3985594"/>
          </a:xfrm>
          <a:prstGeom prst="line">
            <a:avLst/>
          </a:prstGeom>
          <a:ln w="28575" cap="flat">
            <a:solidFill>
              <a:srgbClr val="690061"/>
            </a:solidFill>
            <a:prstDash val="solid"/>
            <a:headEnd type="none" w="sm" len="sm"/>
            <a:tailEnd type="none" w="sm" len="sm"/>
          </a:ln>
        </p:spPr>
      </p:sp>
      <p:sp>
        <p:nvSpPr>
          <p:cNvPr id="20" name="AutoShape 20"/>
          <p:cNvSpPr/>
          <p:nvPr/>
        </p:nvSpPr>
        <p:spPr>
          <a:xfrm>
            <a:off x="-2598114" y="228677"/>
            <a:ext cx="3377485" cy="3360058"/>
          </a:xfrm>
          <a:prstGeom prst="line">
            <a:avLst/>
          </a:prstGeom>
          <a:ln w="28575" cap="flat">
            <a:solidFill>
              <a:srgbClr val="690061"/>
            </a:solidFill>
            <a:prstDash val="solid"/>
            <a:headEnd type="none" w="sm" len="sm"/>
            <a:tailEnd type="none" w="sm" len="sm"/>
          </a:ln>
        </p:spPr>
      </p:sp>
      <p:sp>
        <p:nvSpPr>
          <p:cNvPr id="21" name="AutoShape 21"/>
          <p:cNvSpPr/>
          <p:nvPr/>
        </p:nvSpPr>
        <p:spPr>
          <a:xfrm>
            <a:off x="-2509797" y="905760"/>
            <a:ext cx="2628598" cy="2671969"/>
          </a:xfrm>
          <a:prstGeom prst="line">
            <a:avLst/>
          </a:prstGeom>
          <a:ln w="28575" cap="flat">
            <a:solidFill>
              <a:srgbClr val="690061"/>
            </a:solidFill>
            <a:prstDash val="solid"/>
            <a:headEnd type="none" w="sm" len="sm"/>
            <a:tailEnd type="none" w="sm" len="sm"/>
          </a:ln>
        </p:spPr>
      </p:sp>
      <p:sp>
        <p:nvSpPr>
          <p:cNvPr id="22" name="Freeform 22"/>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3" name="Freeform 23"/>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4" name="Freeform 24"/>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5" name="Freeform 25"/>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6" name="Freeform 26"/>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7" name="Freeform 27"/>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8" name="Freeform 28"/>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9" name="Freeform 29"/>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0" name="Freeform 30"/>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1" name="Freeform 31"/>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2" name="Freeform 32"/>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3" name="Freeform 33"/>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4" name="Freeform 34"/>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5" name="Freeform 35"/>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6" name="Freeform 36"/>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7" name="Freeform 37"/>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8" name="Freeform 38"/>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9" name="TextBox 39"/>
          <p:cNvSpPr txBox="1"/>
          <p:nvPr/>
        </p:nvSpPr>
        <p:spPr>
          <a:xfrm>
            <a:off x="1923679" y="4466313"/>
            <a:ext cx="14287860" cy="2905125"/>
          </a:xfrm>
          <a:prstGeom prst="rect">
            <a:avLst/>
          </a:prstGeom>
        </p:spPr>
        <p:txBody>
          <a:bodyPr lIns="0" tIns="0" rIns="0" bIns="0" rtlCol="0" anchor="t">
            <a:spAutoFit/>
          </a:bodyPr>
          <a:lstStyle/>
          <a:p>
            <a:pPr algn="ctr">
              <a:lnSpc>
                <a:spcPts val="4630"/>
              </a:lnSpc>
            </a:pPr>
            <a:r>
              <a:rPr lang="en-US" sz="3858" spc="-30">
                <a:solidFill>
                  <a:srgbClr val="000000"/>
                </a:solidFill>
                <a:latin typeface="Be Vietnam"/>
              </a:rPr>
              <a:t>Le site web de la Faculté des Sciences de Tunis (FST) est un outil essentiel pour les étudiants et les membres du personnel. Cependant, son interface actuelle présente des problèmes d’ergonomie, rendant la navigation et l’utilisation difficiles.</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C1F1"/>
        </a:solidFill>
        <a:effectLst/>
      </p:bgPr>
    </p:bg>
    <p:spTree>
      <p:nvGrpSpPr>
        <p:cNvPr id="1" name=""/>
        <p:cNvGrpSpPr/>
        <p:nvPr/>
      </p:nvGrpSpPr>
      <p:grpSpPr>
        <a:xfrm>
          <a:off x="0" y="0"/>
          <a:ext cx="0" cy="0"/>
          <a:chOff x="0" y="0"/>
          <a:chExt cx="0" cy="0"/>
        </a:xfrm>
      </p:grpSpPr>
      <p:sp>
        <p:nvSpPr>
          <p:cNvPr id="2" name="TextBox 2"/>
          <p:cNvSpPr txBox="1"/>
          <p:nvPr/>
        </p:nvSpPr>
        <p:spPr>
          <a:xfrm>
            <a:off x="1346419" y="2608462"/>
            <a:ext cx="7797581" cy="2450301"/>
          </a:xfrm>
          <a:prstGeom prst="rect">
            <a:avLst/>
          </a:prstGeom>
        </p:spPr>
        <p:txBody>
          <a:bodyPr lIns="0" tIns="0" rIns="0" bIns="0" rtlCol="0" anchor="t">
            <a:spAutoFit/>
          </a:bodyPr>
          <a:lstStyle/>
          <a:p>
            <a:pPr algn="ctr">
              <a:lnSpc>
                <a:spcPts val="9576"/>
              </a:lnSpc>
            </a:pPr>
            <a:r>
              <a:rPr lang="en-US" sz="8474">
                <a:solidFill>
                  <a:srgbClr val="000000"/>
                </a:solidFill>
                <a:latin typeface="Garet Ultra-Bold"/>
              </a:rPr>
              <a:t>Objectifs du projet</a:t>
            </a:r>
          </a:p>
        </p:txBody>
      </p:sp>
      <p:grpSp>
        <p:nvGrpSpPr>
          <p:cNvPr id="3" name="Group 3"/>
          <p:cNvGrpSpPr/>
          <p:nvPr/>
        </p:nvGrpSpPr>
        <p:grpSpPr>
          <a:xfrm>
            <a:off x="9871720" y="1169254"/>
            <a:ext cx="7387580" cy="2561528"/>
            <a:chOff x="0" y="0"/>
            <a:chExt cx="2473053" cy="857492"/>
          </a:xfrm>
        </p:grpSpPr>
        <p:sp>
          <p:nvSpPr>
            <p:cNvPr id="4" name="Freeform 4"/>
            <p:cNvSpPr/>
            <p:nvPr/>
          </p:nvSpPr>
          <p:spPr>
            <a:xfrm>
              <a:off x="0" y="0"/>
              <a:ext cx="2473053" cy="857492"/>
            </a:xfrm>
            <a:custGeom>
              <a:avLst/>
              <a:gdLst/>
              <a:ahLst/>
              <a:cxnLst/>
              <a:rect l="l" t="t" r="r" b="b"/>
              <a:pathLst>
                <a:path w="2473053" h="857492">
                  <a:moveTo>
                    <a:pt x="15719" y="0"/>
                  </a:moveTo>
                  <a:lnTo>
                    <a:pt x="2457334" y="0"/>
                  </a:lnTo>
                  <a:cubicBezTo>
                    <a:pt x="2461503" y="0"/>
                    <a:pt x="2465501" y="1656"/>
                    <a:pt x="2468449" y="4604"/>
                  </a:cubicBezTo>
                  <a:cubicBezTo>
                    <a:pt x="2471397" y="7552"/>
                    <a:pt x="2473053" y="11550"/>
                    <a:pt x="2473053" y="15719"/>
                  </a:cubicBezTo>
                  <a:lnTo>
                    <a:pt x="2473053" y="841773"/>
                  </a:lnTo>
                  <a:cubicBezTo>
                    <a:pt x="2473053" y="845942"/>
                    <a:pt x="2471397" y="849940"/>
                    <a:pt x="2468449" y="852888"/>
                  </a:cubicBezTo>
                  <a:cubicBezTo>
                    <a:pt x="2465501" y="855836"/>
                    <a:pt x="2461503" y="857492"/>
                    <a:pt x="2457334" y="857492"/>
                  </a:cubicBezTo>
                  <a:lnTo>
                    <a:pt x="15719" y="857492"/>
                  </a:lnTo>
                  <a:cubicBezTo>
                    <a:pt x="11550" y="857492"/>
                    <a:pt x="7552" y="855836"/>
                    <a:pt x="4604" y="852888"/>
                  </a:cubicBezTo>
                  <a:cubicBezTo>
                    <a:pt x="1656" y="849940"/>
                    <a:pt x="0" y="845942"/>
                    <a:pt x="0" y="841773"/>
                  </a:cubicBezTo>
                  <a:lnTo>
                    <a:pt x="0" y="15719"/>
                  </a:lnTo>
                  <a:cubicBezTo>
                    <a:pt x="0" y="11550"/>
                    <a:pt x="1656" y="7552"/>
                    <a:pt x="4604" y="4604"/>
                  </a:cubicBezTo>
                  <a:cubicBezTo>
                    <a:pt x="7552" y="1656"/>
                    <a:pt x="11550" y="0"/>
                    <a:pt x="15719" y="0"/>
                  </a:cubicBezTo>
                  <a:close/>
                </a:path>
              </a:pathLst>
            </a:custGeom>
            <a:solidFill>
              <a:srgbClr val="FFFFFF"/>
            </a:solidFill>
          </p:spPr>
        </p:sp>
        <p:sp>
          <p:nvSpPr>
            <p:cNvPr id="5" name="TextBox 5"/>
            <p:cNvSpPr txBox="1"/>
            <p:nvPr/>
          </p:nvSpPr>
          <p:spPr>
            <a:xfrm>
              <a:off x="0" y="95250"/>
              <a:ext cx="2473053" cy="762242"/>
            </a:xfrm>
            <a:prstGeom prst="rect">
              <a:avLst/>
            </a:prstGeom>
          </p:spPr>
          <p:txBody>
            <a:bodyPr lIns="50800" tIns="50800" rIns="50800" bIns="50800" rtlCol="0" anchor="ctr"/>
            <a:lstStyle/>
            <a:p>
              <a:pPr algn="ctr">
                <a:lnSpc>
                  <a:spcPts val="1925"/>
                </a:lnSpc>
              </a:pPr>
              <a:endParaRPr/>
            </a:p>
          </p:txBody>
        </p:sp>
      </p:grpSp>
      <p:grpSp>
        <p:nvGrpSpPr>
          <p:cNvPr id="6" name="Group 6"/>
          <p:cNvGrpSpPr/>
          <p:nvPr/>
        </p:nvGrpSpPr>
        <p:grpSpPr>
          <a:xfrm>
            <a:off x="9871720" y="3861341"/>
            <a:ext cx="7387580" cy="2561528"/>
            <a:chOff x="0" y="0"/>
            <a:chExt cx="2473053" cy="857492"/>
          </a:xfrm>
        </p:grpSpPr>
        <p:sp>
          <p:nvSpPr>
            <p:cNvPr id="7" name="Freeform 7"/>
            <p:cNvSpPr/>
            <p:nvPr/>
          </p:nvSpPr>
          <p:spPr>
            <a:xfrm>
              <a:off x="0" y="0"/>
              <a:ext cx="2473053" cy="857492"/>
            </a:xfrm>
            <a:custGeom>
              <a:avLst/>
              <a:gdLst/>
              <a:ahLst/>
              <a:cxnLst/>
              <a:rect l="l" t="t" r="r" b="b"/>
              <a:pathLst>
                <a:path w="2473053" h="857492">
                  <a:moveTo>
                    <a:pt x="15719" y="0"/>
                  </a:moveTo>
                  <a:lnTo>
                    <a:pt x="2457334" y="0"/>
                  </a:lnTo>
                  <a:cubicBezTo>
                    <a:pt x="2461503" y="0"/>
                    <a:pt x="2465501" y="1656"/>
                    <a:pt x="2468449" y="4604"/>
                  </a:cubicBezTo>
                  <a:cubicBezTo>
                    <a:pt x="2471397" y="7552"/>
                    <a:pt x="2473053" y="11550"/>
                    <a:pt x="2473053" y="15719"/>
                  </a:cubicBezTo>
                  <a:lnTo>
                    <a:pt x="2473053" y="841773"/>
                  </a:lnTo>
                  <a:cubicBezTo>
                    <a:pt x="2473053" y="845942"/>
                    <a:pt x="2471397" y="849940"/>
                    <a:pt x="2468449" y="852888"/>
                  </a:cubicBezTo>
                  <a:cubicBezTo>
                    <a:pt x="2465501" y="855836"/>
                    <a:pt x="2461503" y="857492"/>
                    <a:pt x="2457334" y="857492"/>
                  </a:cubicBezTo>
                  <a:lnTo>
                    <a:pt x="15719" y="857492"/>
                  </a:lnTo>
                  <a:cubicBezTo>
                    <a:pt x="11550" y="857492"/>
                    <a:pt x="7552" y="855836"/>
                    <a:pt x="4604" y="852888"/>
                  </a:cubicBezTo>
                  <a:cubicBezTo>
                    <a:pt x="1656" y="849940"/>
                    <a:pt x="0" y="845942"/>
                    <a:pt x="0" y="841773"/>
                  </a:cubicBezTo>
                  <a:lnTo>
                    <a:pt x="0" y="15719"/>
                  </a:lnTo>
                  <a:cubicBezTo>
                    <a:pt x="0" y="11550"/>
                    <a:pt x="1656" y="7552"/>
                    <a:pt x="4604" y="4604"/>
                  </a:cubicBezTo>
                  <a:cubicBezTo>
                    <a:pt x="7552" y="1656"/>
                    <a:pt x="11550" y="0"/>
                    <a:pt x="15719" y="0"/>
                  </a:cubicBezTo>
                  <a:close/>
                </a:path>
              </a:pathLst>
            </a:custGeom>
            <a:solidFill>
              <a:srgbClr val="FFFFFF"/>
            </a:solidFill>
          </p:spPr>
        </p:sp>
        <p:sp>
          <p:nvSpPr>
            <p:cNvPr id="8" name="TextBox 8"/>
            <p:cNvSpPr txBox="1"/>
            <p:nvPr/>
          </p:nvSpPr>
          <p:spPr>
            <a:xfrm>
              <a:off x="0" y="95250"/>
              <a:ext cx="2473053" cy="762242"/>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9871720" y="6556218"/>
            <a:ext cx="7387580" cy="2561528"/>
            <a:chOff x="0" y="0"/>
            <a:chExt cx="2473053" cy="857492"/>
          </a:xfrm>
        </p:grpSpPr>
        <p:sp>
          <p:nvSpPr>
            <p:cNvPr id="10" name="Freeform 10"/>
            <p:cNvSpPr/>
            <p:nvPr/>
          </p:nvSpPr>
          <p:spPr>
            <a:xfrm>
              <a:off x="0" y="0"/>
              <a:ext cx="2473053" cy="857492"/>
            </a:xfrm>
            <a:custGeom>
              <a:avLst/>
              <a:gdLst/>
              <a:ahLst/>
              <a:cxnLst/>
              <a:rect l="l" t="t" r="r" b="b"/>
              <a:pathLst>
                <a:path w="2473053" h="857492">
                  <a:moveTo>
                    <a:pt x="15719" y="0"/>
                  </a:moveTo>
                  <a:lnTo>
                    <a:pt x="2457334" y="0"/>
                  </a:lnTo>
                  <a:cubicBezTo>
                    <a:pt x="2461503" y="0"/>
                    <a:pt x="2465501" y="1656"/>
                    <a:pt x="2468449" y="4604"/>
                  </a:cubicBezTo>
                  <a:cubicBezTo>
                    <a:pt x="2471397" y="7552"/>
                    <a:pt x="2473053" y="11550"/>
                    <a:pt x="2473053" y="15719"/>
                  </a:cubicBezTo>
                  <a:lnTo>
                    <a:pt x="2473053" y="841773"/>
                  </a:lnTo>
                  <a:cubicBezTo>
                    <a:pt x="2473053" y="845942"/>
                    <a:pt x="2471397" y="849940"/>
                    <a:pt x="2468449" y="852888"/>
                  </a:cubicBezTo>
                  <a:cubicBezTo>
                    <a:pt x="2465501" y="855836"/>
                    <a:pt x="2461503" y="857492"/>
                    <a:pt x="2457334" y="857492"/>
                  </a:cubicBezTo>
                  <a:lnTo>
                    <a:pt x="15719" y="857492"/>
                  </a:lnTo>
                  <a:cubicBezTo>
                    <a:pt x="11550" y="857492"/>
                    <a:pt x="7552" y="855836"/>
                    <a:pt x="4604" y="852888"/>
                  </a:cubicBezTo>
                  <a:cubicBezTo>
                    <a:pt x="1656" y="849940"/>
                    <a:pt x="0" y="845942"/>
                    <a:pt x="0" y="841773"/>
                  </a:cubicBezTo>
                  <a:lnTo>
                    <a:pt x="0" y="15719"/>
                  </a:lnTo>
                  <a:cubicBezTo>
                    <a:pt x="0" y="11550"/>
                    <a:pt x="1656" y="7552"/>
                    <a:pt x="4604" y="4604"/>
                  </a:cubicBezTo>
                  <a:cubicBezTo>
                    <a:pt x="7552" y="1656"/>
                    <a:pt x="11550" y="0"/>
                    <a:pt x="15719" y="0"/>
                  </a:cubicBezTo>
                  <a:close/>
                </a:path>
              </a:pathLst>
            </a:custGeom>
            <a:solidFill>
              <a:srgbClr val="FFFFFF"/>
            </a:solidFill>
          </p:spPr>
        </p:sp>
        <p:sp>
          <p:nvSpPr>
            <p:cNvPr id="11" name="TextBox 11"/>
            <p:cNvSpPr txBox="1"/>
            <p:nvPr/>
          </p:nvSpPr>
          <p:spPr>
            <a:xfrm>
              <a:off x="0" y="95250"/>
              <a:ext cx="2473053" cy="762242"/>
            </a:xfrm>
            <a:prstGeom prst="rect">
              <a:avLst/>
            </a:prstGeom>
          </p:spPr>
          <p:txBody>
            <a:bodyPr lIns="50800" tIns="50800" rIns="50800" bIns="50800" rtlCol="0" anchor="ctr"/>
            <a:lstStyle/>
            <a:p>
              <a:pPr algn="ctr">
                <a:lnSpc>
                  <a:spcPts val="1925"/>
                </a:lnSpc>
              </a:pPr>
              <a:endParaRPr/>
            </a:p>
          </p:txBody>
        </p:sp>
      </p:grpSp>
      <p:sp>
        <p:nvSpPr>
          <p:cNvPr id="12" name="Freeform 12"/>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Freeform 15"/>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6" name="Group 16"/>
          <p:cNvGrpSpPr/>
          <p:nvPr/>
        </p:nvGrpSpPr>
        <p:grpSpPr>
          <a:xfrm rot="2700000">
            <a:off x="-1376391" y="-3093321"/>
            <a:ext cx="7415398" cy="3565095"/>
            <a:chOff x="0" y="0"/>
            <a:chExt cx="660400" cy="317500"/>
          </a:xfrm>
        </p:grpSpPr>
        <p:sp>
          <p:nvSpPr>
            <p:cNvPr id="17" name="Freeform 1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8" name="TextBox 1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9" name="AutoShape 19"/>
          <p:cNvSpPr/>
          <p:nvPr/>
        </p:nvSpPr>
        <p:spPr>
          <a:xfrm>
            <a:off x="-1839005" y="-2273771"/>
            <a:ext cx="5185216" cy="5132702"/>
          </a:xfrm>
          <a:prstGeom prst="line">
            <a:avLst/>
          </a:prstGeom>
          <a:ln w="28575" cap="flat">
            <a:solidFill>
              <a:srgbClr val="690061"/>
            </a:solidFill>
            <a:prstDash val="solid"/>
            <a:headEnd type="none" w="sm" len="sm"/>
            <a:tailEnd type="none" w="sm" len="sm"/>
          </a:ln>
        </p:spPr>
      </p:sp>
      <p:sp>
        <p:nvSpPr>
          <p:cNvPr id="20" name="AutoShape 20"/>
          <p:cNvSpPr/>
          <p:nvPr/>
        </p:nvSpPr>
        <p:spPr>
          <a:xfrm>
            <a:off x="-2052951" y="-1961095"/>
            <a:ext cx="5038853" cy="5038853"/>
          </a:xfrm>
          <a:prstGeom prst="line">
            <a:avLst/>
          </a:prstGeom>
          <a:ln w="28575" cap="flat">
            <a:solidFill>
              <a:srgbClr val="690061"/>
            </a:solidFill>
            <a:prstDash val="solid"/>
            <a:headEnd type="none" w="sm" len="sm"/>
            <a:tailEnd type="none" w="sm" len="sm"/>
          </a:ln>
        </p:spPr>
      </p:sp>
      <p:sp>
        <p:nvSpPr>
          <p:cNvPr id="21" name="AutoShape 21"/>
          <p:cNvSpPr/>
          <p:nvPr/>
        </p:nvSpPr>
        <p:spPr>
          <a:xfrm>
            <a:off x="-2598114" y="228677"/>
            <a:ext cx="3377485" cy="3360058"/>
          </a:xfrm>
          <a:prstGeom prst="line">
            <a:avLst/>
          </a:prstGeom>
          <a:ln w="28575" cap="flat">
            <a:solidFill>
              <a:srgbClr val="690061"/>
            </a:solidFill>
            <a:prstDash val="solid"/>
            <a:headEnd type="none" w="sm" len="sm"/>
            <a:tailEnd type="none" w="sm" len="sm"/>
          </a:ln>
        </p:spPr>
      </p:sp>
      <p:sp>
        <p:nvSpPr>
          <p:cNvPr id="22" name="AutoShape 22"/>
          <p:cNvSpPr/>
          <p:nvPr/>
        </p:nvSpPr>
        <p:spPr>
          <a:xfrm>
            <a:off x="-2445714" y="381077"/>
            <a:ext cx="3377485" cy="3360058"/>
          </a:xfrm>
          <a:prstGeom prst="line">
            <a:avLst/>
          </a:prstGeom>
          <a:ln w="28575" cap="flat">
            <a:solidFill>
              <a:srgbClr val="690061"/>
            </a:solidFill>
            <a:prstDash val="solid"/>
            <a:headEnd type="none" w="sm" len="sm"/>
            <a:tailEnd type="none" w="sm" len="sm"/>
          </a:ln>
        </p:spPr>
      </p:sp>
      <p:sp>
        <p:nvSpPr>
          <p:cNvPr id="23" name="AutoShape 23"/>
          <p:cNvSpPr/>
          <p:nvPr/>
        </p:nvSpPr>
        <p:spPr>
          <a:xfrm>
            <a:off x="-1686605" y="-2121371"/>
            <a:ext cx="5185216" cy="5132702"/>
          </a:xfrm>
          <a:prstGeom prst="line">
            <a:avLst/>
          </a:prstGeom>
          <a:ln w="28575" cap="flat">
            <a:solidFill>
              <a:srgbClr val="690061"/>
            </a:solidFill>
            <a:prstDash val="solid"/>
            <a:headEnd type="none" w="sm" len="sm"/>
            <a:tailEnd type="none" w="sm" len="sm"/>
          </a:ln>
        </p:spPr>
      </p:sp>
      <p:sp>
        <p:nvSpPr>
          <p:cNvPr id="24" name="AutoShape 24"/>
          <p:cNvSpPr/>
          <p:nvPr/>
        </p:nvSpPr>
        <p:spPr>
          <a:xfrm>
            <a:off x="-1900551" y="-1808695"/>
            <a:ext cx="5038853" cy="5038853"/>
          </a:xfrm>
          <a:prstGeom prst="line">
            <a:avLst/>
          </a:prstGeom>
          <a:ln w="28575" cap="flat">
            <a:solidFill>
              <a:srgbClr val="690061"/>
            </a:solidFill>
            <a:prstDash val="solid"/>
            <a:headEnd type="none" w="sm" len="sm"/>
            <a:tailEnd type="none" w="sm" len="sm"/>
          </a:ln>
        </p:spPr>
      </p:sp>
      <p:sp>
        <p:nvSpPr>
          <p:cNvPr id="25" name="AutoShape 25"/>
          <p:cNvSpPr/>
          <p:nvPr/>
        </p:nvSpPr>
        <p:spPr>
          <a:xfrm>
            <a:off x="-2080153" y="-1450225"/>
            <a:ext cx="4867141" cy="4867141"/>
          </a:xfrm>
          <a:prstGeom prst="line">
            <a:avLst/>
          </a:prstGeom>
          <a:ln w="28575" cap="flat">
            <a:solidFill>
              <a:srgbClr val="690061"/>
            </a:solidFill>
            <a:prstDash val="solid"/>
            <a:headEnd type="none" w="sm" len="sm"/>
            <a:tailEnd type="none" w="sm" len="sm"/>
          </a:ln>
        </p:spPr>
      </p:sp>
      <p:sp>
        <p:nvSpPr>
          <p:cNvPr id="26" name="AutoShape 26"/>
          <p:cNvSpPr/>
          <p:nvPr/>
        </p:nvSpPr>
        <p:spPr>
          <a:xfrm>
            <a:off x="-2206808" y="-1063957"/>
            <a:ext cx="4690515" cy="4690515"/>
          </a:xfrm>
          <a:prstGeom prst="line">
            <a:avLst/>
          </a:prstGeom>
          <a:ln w="28575" cap="flat">
            <a:solidFill>
              <a:srgbClr val="690061"/>
            </a:solidFill>
            <a:prstDash val="solid"/>
            <a:headEnd type="none" w="sm" len="sm"/>
            <a:tailEnd type="none" w="sm" len="sm"/>
          </a:ln>
        </p:spPr>
      </p:sp>
      <p:sp>
        <p:nvSpPr>
          <p:cNvPr id="27" name="AutoShape 27"/>
          <p:cNvSpPr/>
          <p:nvPr/>
        </p:nvSpPr>
        <p:spPr>
          <a:xfrm>
            <a:off x="-2350662" y="-624280"/>
            <a:ext cx="4347674" cy="4347674"/>
          </a:xfrm>
          <a:prstGeom prst="line">
            <a:avLst/>
          </a:prstGeom>
          <a:ln w="28575" cap="flat">
            <a:solidFill>
              <a:srgbClr val="690061"/>
            </a:solidFill>
            <a:prstDash val="solid"/>
            <a:headEnd type="none" w="sm" len="sm"/>
            <a:tailEnd type="none" w="sm" len="sm"/>
          </a:ln>
        </p:spPr>
      </p:sp>
      <p:sp>
        <p:nvSpPr>
          <p:cNvPr id="28" name="AutoShape 28"/>
          <p:cNvSpPr/>
          <p:nvPr/>
        </p:nvSpPr>
        <p:spPr>
          <a:xfrm>
            <a:off x="-2471481" y="-180557"/>
            <a:ext cx="3963599" cy="3985594"/>
          </a:xfrm>
          <a:prstGeom prst="line">
            <a:avLst/>
          </a:prstGeom>
          <a:ln w="28575" cap="flat">
            <a:solidFill>
              <a:srgbClr val="690061"/>
            </a:solidFill>
            <a:prstDash val="solid"/>
            <a:headEnd type="none" w="sm" len="sm"/>
            <a:tailEnd type="none" w="sm" len="sm"/>
          </a:ln>
        </p:spPr>
      </p:sp>
      <p:sp>
        <p:nvSpPr>
          <p:cNvPr id="29" name="AutoShape 29"/>
          <p:cNvSpPr/>
          <p:nvPr/>
        </p:nvSpPr>
        <p:spPr>
          <a:xfrm>
            <a:off x="-2445714" y="381077"/>
            <a:ext cx="3377485" cy="3360058"/>
          </a:xfrm>
          <a:prstGeom prst="line">
            <a:avLst/>
          </a:prstGeom>
          <a:ln w="28575" cap="flat">
            <a:solidFill>
              <a:srgbClr val="690061"/>
            </a:solidFill>
            <a:prstDash val="solid"/>
            <a:headEnd type="none" w="sm" len="sm"/>
            <a:tailEnd type="none" w="sm" len="sm"/>
          </a:ln>
        </p:spPr>
      </p:sp>
      <p:sp>
        <p:nvSpPr>
          <p:cNvPr id="30" name="AutoShape 30"/>
          <p:cNvSpPr/>
          <p:nvPr/>
        </p:nvSpPr>
        <p:spPr>
          <a:xfrm>
            <a:off x="-2357397" y="1058160"/>
            <a:ext cx="2628598" cy="2671969"/>
          </a:xfrm>
          <a:prstGeom prst="line">
            <a:avLst/>
          </a:prstGeom>
          <a:ln w="28575" cap="flat">
            <a:solidFill>
              <a:srgbClr val="690061"/>
            </a:solidFill>
            <a:prstDash val="solid"/>
            <a:headEnd type="none" w="sm" len="sm"/>
            <a:tailEnd type="none" w="sm" len="sm"/>
          </a:ln>
        </p:spPr>
      </p:sp>
      <p:sp>
        <p:nvSpPr>
          <p:cNvPr id="31" name="AutoShape 31"/>
          <p:cNvSpPr/>
          <p:nvPr/>
        </p:nvSpPr>
        <p:spPr>
          <a:xfrm>
            <a:off x="-2293314" y="533477"/>
            <a:ext cx="3377485" cy="3360058"/>
          </a:xfrm>
          <a:prstGeom prst="line">
            <a:avLst/>
          </a:prstGeom>
          <a:ln w="28575" cap="flat">
            <a:solidFill>
              <a:srgbClr val="690061"/>
            </a:solidFill>
            <a:prstDash val="solid"/>
            <a:headEnd type="none" w="sm" len="sm"/>
            <a:tailEnd type="none" w="sm" len="sm"/>
          </a:ln>
        </p:spPr>
      </p:sp>
      <p:pic>
        <p:nvPicPr>
          <p:cNvPr id="32" name="Picture 32"/>
          <p:cNvPicPr>
            <a:picLocks noChangeAspect="1"/>
          </p:cNvPicPr>
          <p:nvPr/>
        </p:nvPicPr>
        <p:blipFill>
          <a:blip r:embed="rId6"/>
          <a:srcRect/>
          <a:stretch>
            <a:fillRect/>
          </a:stretch>
        </p:blipFill>
        <p:spPr>
          <a:xfrm>
            <a:off x="1819261" y="4766499"/>
            <a:ext cx="5807363" cy="4849148"/>
          </a:xfrm>
          <a:prstGeom prst="rect">
            <a:avLst/>
          </a:prstGeom>
        </p:spPr>
      </p:pic>
      <p:sp>
        <p:nvSpPr>
          <p:cNvPr id="33" name="TextBox 33"/>
          <p:cNvSpPr txBox="1"/>
          <p:nvPr/>
        </p:nvSpPr>
        <p:spPr>
          <a:xfrm>
            <a:off x="10359328" y="2126265"/>
            <a:ext cx="1578952" cy="902845"/>
          </a:xfrm>
          <a:prstGeom prst="rect">
            <a:avLst/>
          </a:prstGeom>
        </p:spPr>
        <p:txBody>
          <a:bodyPr lIns="0" tIns="0" rIns="0" bIns="0" rtlCol="0" anchor="t">
            <a:spAutoFit/>
          </a:bodyPr>
          <a:lstStyle/>
          <a:p>
            <a:pPr marL="0" lvl="0" indent="0" algn="l">
              <a:lnSpc>
                <a:spcPts val="7006"/>
              </a:lnSpc>
              <a:spcBef>
                <a:spcPct val="0"/>
              </a:spcBef>
            </a:pPr>
            <a:r>
              <a:rPr lang="en-US" sz="6200" u="none" strike="noStrike">
                <a:solidFill>
                  <a:srgbClr val="000000"/>
                </a:solidFill>
                <a:latin typeface="Garet Ultra-Bold"/>
              </a:rPr>
              <a:t>01.</a:t>
            </a:r>
          </a:p>
        </p:txBody>
      </p:sp>
      <p:sp>
        <p:nvSpPr>
          <p:cNvPr id="34" name="TextBox 34"/>
          <p:cNvSpPr txBox="1"/>
          <p:nvPr/>
        </p:nvSpPr>
        <p:spPr>
          <a:xfrm>
            <a:off x="10359328" y="4804599"/>
            <a:ext cx="1578952" cy="902845"/>
          </a:xfrm>
          <a:prstGeom prst="rect">
            <a:avLst/>
          </a:prstGeom>
        </p:spPr>
        <p:txBody>
          <a:bodyPr lIns="0" tIns="0" rIns="0" bIns="0" rtlCol="0" anchor="t">
            <a:spAutoFit/>
          </a:bodyPr>
          <a:lstStyle/>
          <a:p>
            <a:pPr marL="0" lvl="0" indent="0" algn="l">
              <a:lnSpc>
                <a:spcPts val="7006"/>
              </a:lnSpc>
              <a:spcBef>
                <a:spcPct val="0"/>
              </a:spcBef>
            </a:pPr>
            <a:r>
              <a:rPr lang="en-US" sz="6200" u="none" strike="noStrike">
                <a:solidFill>
                  <a:srgbClr val="000000"/>
                </a:solidFill>
                <a:latin typeface="Garet Ultra-Bold"/>
              </a:rPr>
              <a:t>02.</a:t>
            </a:r>
          </a:p>
        </p:txBody>
      </p:sp>
      <p:sp>
        <p:nvSpPr>
          <p:cNvPr id="35" name="TextBox 35"/>
          <p:cNvSpPr txBox="1"/>
          <p:nvPr/>
        </p:nvSpPr>
        <p:spPr>
          <a:xfrm>
            <a:off x="10359328" y="7484556"/>
            <a:ext cx="1578952" cy="902845"/>
          </a:xfrm>
          <a:prstGeom prst="rect">
            <a:avLst/>
          </a:prstGeom>
        </p:spPr>
        <p:txBody>
          <a:bodyPr lIns="0" tIns="0" rIns="0" bIns="0" rtlCol="0" anchor="t">
            <a:spAutoFit/>
          </a:bodyPr>
          <a:lstStyle/>
          <a:p>
            <a:pPr marL="0" lvl="0" indent="0" algn="l">
              <a:lnSpc>
                <a:spcPts val="7006"/>
              </a:lnSpc>
              <a:spcBef>
                <a:spcPct val="0"/>
              </a:spcBef>
            </a:pPr>
            <a:r>
              <a:rPr lang="en-US" sz="6200" u="none" strike="noStrike">
                <a:solidFill>
                  <a:srgbClr val="000000"/>
                </a:solidFill>
                <a:latin typeface="Garet Ultra-Bold"/>
              </a:rPr>
              <a:t>03.</a:t>
            </a:r>
          </a:p>
        </p:txBody>
      </p:sp>
      <p:sp>
        <p:nvSpPr>
          <p:cNvPr id="36" name="TextBox 36"/>
          <p:cNvSpPr txBox="1"/>
          <p:nvPr/>
        </p:nvSpPr>
        <p:spPr>
          <a:xfrm>
            <a:off x="11791709" y="1590862"/>
            <a:ext cx="5144161" cy="1670686"/>
          </a:xfrm>
          <a:prstGeom prst="rect">
            <a:avLst/>
          </a:prstGeom>
        </p:spPr>
        <p:txBody>
          <a:bodyPr lIns="0" tIns="0" rIns="0" bIns="0" rtlCol="0" anchor="t">
            <a:spAutoFit/>
          </a:bodyPr>
          <a:lstStyle/>
          <a:p>
            <a:pPr marL="0" lvl="0" indent="0" algn="just">
              <a:lnSpc>
                <a:spcPts val="4454"/>
              </a:lnSpc>
              <a:spcBef>
                <a:spcPct val="0"/>
              </a:spcBef>
            </a:pPr>
            <a:r>
              <a:rPr lang="en-US" sz="3299" spc="-26">
                <a:solidFill>
                  <a:srgbClr val="000000"/>
                </a:solidFill>
                <a:latin typeface="Be Vietnam"/>
              </a:rPr>
              <a:t>Analyser le site web existant du point de vue de l'ergonomie.</a:t>
            </a:r>
          </a:p>
        </p:txBody>
      </p:sp>
      <p:sp>
        <p:nvSpPr>
          <p:cNvPr id="37" name="TextBox 37"/>
          <p:cNvSpPr txBox="1"/>
          <p:nvPr/>
        </p:nvSpPr>
        <p:spPr>
          <a:xfrm>
            <a:off x="11791709" y="4282949"/>
            <a:ext cx="5144161" cy="1670686"/>
          </a:xfrm>
          <a:prstGeom prst="rect">
            <a:avLst/>
          </a:prstGeom>
        </p:spPr>
        <p:txBody>
          <a:bodyPr lIns="0" tIns="0" rIns="0" bIns="0" rtlCol="0" anchor="t">
            <a:spAutoFit/>
          </a:bodyPr>
          <a:lstStyle/>
          <a:p>
            <a:pPr marL="0" lvl="0" indent="0" algn="just">
              <a:lnSpc>
                <a:spcPts val="4454"/>
              </a:lnSpc>
              <a:spcBef>
                <a:spcPct val="0"/>
              </a:spcBef>
            </a:pPr>
            <a:r>
              <a:rPr lang="en-US" sz="3299" spc="-26">
                <a:solidFill>
                  <a:srgbClr val="000000"/>
                </a:solidFill>
                <a:latin typeface="Be Vietnam"/>
              </a:rPr>
              <a:t>Identifier les problèmes spécifiques affectant l’expérience utilisateur.</a:t>
            </a:r>
          </a:p>
        </p:txBody>
      </p:sp>
      <p:sp>
        <p:nvSpPr>
          <p:cNvPr id="38" name="TextBox 38"/>
          <p:cNvSpPr txBox="1"/>
          <p:nvPr/>
        </p:nvSpPr>
        <p:spPr>
          <a:xfrm>
            <a:off x="11791709" y="6672074"/>
            <a:ext cx="5467591" cy="2695576"/>
          </a:xfrm>
          <a:prstGeom prst="rect">
            <a:avLst/>
          </a:prstGeom>
        </p:spPr>
        <p:txBody>
          <a:bodyPr lIns="0" tIns="0" rIns="0" bIns="0" rtlCol="0" anchor="t">
            <a:spAutoFit/>
          </a:bodyPr>
          <a:lstStyle/>
          <a:p>
            <a:pPr algn="l">
              <a:lnSpc>
                <a:spcPts val="4454"/>
              </a:lnSpc>
              <a:spcBef>
                <a:spcPct val="0"/>
              </a:spcBef>
            </a:pPr>
            <a:r>
              <a:rPr lang="en-US" sz="3299" spc="-26">
                <a:solidFill>
                  <a:srgbClr val="000000"/>
                </a:solidFill>
                <a:latin typeface="Be Vietnam"/>
              </a:rPr>
              <a:t>Proposer des maquettes et des solutions pour améliorer la navigation et l’accessibilité.</a:t>
            </a:r>
          </a:p>
          <a:p>
            <a:pPr marL="0" lvl="0" indent="0" algn="just">
              <a:lnSpc>
                <a:spcPts val="3644"/>
              </a:lnSpc>
              <a:spcBef>
                <a:spcPct val="0"/>
              </a:spcBef>
            </a:pPr>
            <a:endParaRPr lang="en-US" sz="3299" spc="-26">
              <a:solidFill>
                <a:srgbClr val="000000"/>
              </a:solidFill>
              <a:latin typeface="Be Vietnam"/>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C1F1"/>
        </a:solidFill>
        <a:effectLst/>
      </p:bgPr>
    </p:bg>
    <p:spTree>
      <p:nvGrpSpPr>
        <p:cNvPr id="1" name=""/>
        <p:cNvGrpSpPr/>
        <p:nvPr/>
      </p:nvGrpSpPr>
      <p:grpSpPr>
        <a:xfrm>
          <a:off x="0" y="0"/>
          <a:ext cx="0" cy="0"/>
          <a:chOff x="0" y="0"/>
          <a:chExt cx="0" cy="0"/>
        </a:xfrm>
      </p:grpSpPr>
      <p:sp>
        <p:nvSpPr>
          <p:cNvPr id="2" name="TextBox 2"/>
          <p:cNvSpPr txBox="1"/>
          <p:nvPr/>
        </p:nvSpPr>
        <p:spPr>
          <a:xfrm>
            <a:off x="3863654" y="877009"/>
            <a:ext cx="10620170" cy="2597149"/>
          </a:xfrm>
          <a:prstGeom prst="rect">
            <a:avLst/>
          </a:prstGeom>
        </p:spPr>
        <p:txBody>
          <a:bodyPr lIns="0" tIns="0" rIns="0" bIns="0" rtlCol="0" anchor="t">
            <a:spAutoFit/>
          </a:bodyPr>
          <a:lstStyle/>
          <a:p>
            <a:pPr algn="ctr">
              <a:lnSpc>
                <a:spcPts val="9999"/>
              </a:lnSpc>
            </a:pPr>
            <a:r>
              <a:rPr lang="en-US" sz="9999">
                <a:solidFill>
                  <a:srgbClr val="000000"/>
                </a:solidFill>
                <a:latin typeface="Garet Ultra-Bold"/>
              </a:rPr>
              <a:t>Méthodes Utilisées</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Freeform 16"/>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8" name="Group 18"/>
          <p:cNvGrpSpPr/>
          <p:nvPr/>
        </p:nvGrpSpPr>
        <p:grpSpPr>
          <a:xfrm rot="2700000">
            <a:off x="14381224" y="7574679"/>
            <a:ext cx="7415398" cy="3565095"/>
            <a:chOff x="0" y="0"/>
            <a:chExt cx="660400" cy="317500"/>
          </a:xfrm>
        </p:grpSpPr>
        <p:sp>
          <p:nvSpPr>
            <p:cNvPr id="19" name="Freeform 1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0" name="TextBox 2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1" name="AutoShape 21"/>
          <p:cNvSpPr/>
          <p:nvPr/>
        </p:nvSpPr>
        <p:spPr>
          <a:xfrm>
            <a:off x="13918610" y="8394229"/>
            <a:ext cx="5185216" cy="5132702"/>
          </a:xfrm>
          <a:prstGeom prst="line">
            <a:avLst/>
          </a:prstGeom>
          <a:ln w="28575" cap="flat">
            <a:solidFill>
              <a:srgbClr val="690061"/>
            </a:solidFill>
            <a:prstDash val="solid"/>
            <a:headEnd type="none" w="sm" len="sm"/>
            <a:tailEnd type="none" w="sm" len="sm"/>
          </a:ln>
        </p:spPr>
      </p:sp>
      <p:sp>
        <p:nvSpPr>
          <p:cNvPr id="22" name="AutoShape 22"/>
          <p:cNvSpPr/>
          <p:nvPr/>
        </p:nvSpPr>
        <p:spPr>
          <a:xfrm>
            <a:off x="13704664" y="8706905"/>
            <a:ext cx="5038853" cy="5038853"/>
          </a:xfrm>
          <a:prstGeom prst="line">
            <a:avLst/>
          </a:prstGeom>
          <a:ln w="28575" cap="flat">
            <a:solidFill>
              <a:srgbClr val="690061"/>
            </a:solidFill>
            <a:prstDash val="solid"/>
            <a:headEnd type="none" w="sm" len="sm"/>
            <a:tailEnd type="none" w="sm" len="sm"/>
          </a:ln>
        </p:spPr>
      </p:sp>
      <p:sp>
        <p:nvSpPr>
          <p:cNvPr id="23" name="AutoShape 23"/>
          <p:cNvSpPr/>
          <p:nvPr/>
        </p:nvSpPr>
        <p:spPr>
          <a:xfrm>
            <a:off x="13525062" y="9065375"/>
            <a:ext cx="4867141" cy="4867141"/>
          </a:xfrm>
          <a:prstGeom prst="line">
            <a:avLst/>
          </a:prstGeom>
          <a:ln w="28575" cap="flat">
            <a:solidFill>
              <a:srgbClr val="690061"/>
            </a:solidFill>
            <a:prstDash val="solid"/>
            <a:headEnd type="none" w="sm" len="sm"/>
            <a:tailEnd type="none" w="sm" len="sm"/>
          </a:ln>
        </p:spPr>
      </p:sp>
      <p:sp>
        <p:nvSpPr>
          <p:cNvPr id="24" name="AutoShape 24"/>
          <p:cNvSpPr/>
          <p:nvPr/>
        </p:nvSpPr>
        <p:spPr>
          <a:xfrm>
            <a:off x="13398407" y="9451643"/>
            <a:ext cx="4690515" cy="4690515"/>
          </a:xfrm>
          <a:prstGeom prst="line">
            <a:avLst/>
          </a:prstGeom>
          <a:ln w="28575" cap="flat">
            <a:solidFill>
              <a:srgbClr val="690061"/>
            </a:solidFill>
            <a:prstDash val="solid"/>
            <a:headEnd type="none" w="sm" len="sm"/>
            <a:tailEnd type="none" w="sm" len="sm"/>
          </a:ln>
        </p:spPr>
      </p:sp>
      <p:sp>
        <p:nvSpPr>
          <p:cNvPr id="25" name="AutoShape 25"/>
          <p:cNvSpPr/>
          <p:nvPr/>
        </p:nvSpPr>
        <p:spPr>
          <a:xfrm>
            <a:off x="13254553" y="9891320"/>
            <a:ext cx="4347674" cy="4347674"/>
          </a:xfrm>
          <a:prstGeom prst="line">
            <a:avLst/>
          </a:prstGeom>
          <a:ln w="28575" cap="flat">
            <a:solidFill>
              <a:srgbClr val="690061"/>
            </a:solidFill>
            <a:prstDash val="solid"/>
            <a:headEnd type="none" w="sm" len="sm"/>
            <a:tailEnd type="none" w="sm" len="sm"/>
          </a:ln>
        </p:spPr>
      </p:sp>
      <p:grpSp>
        <p:nvGrpSpPr>
          <p:cNvPr id="26" name="Group 26"/>
          <p:cNvGrpSpPr/>
          <p:nvPr/>
        </p:nvGrpSpPr>
        <p:grpSpPr>
          <a:xfrm rot="2700000">
            <a:off x="-1376391" y="-3093321"/>
            <a:ext cx="7415398" cy="3565095"/>
            <a:chOff x="0" y="0"/>
            <a:chExt cx="660400" cy="317500"/>
          </a:xfrm>
        </p:grpSpPr>
        <p:sp>
          <p:nvSpPr>
            <p:cNvPr id="27" name="Freeform 2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8" name="TextBox 2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9" name="AutoShape 29"/>
          <p:cNvSpPr/>
          <p:nvPr/>
        </p:nvSpPr>
        <p:spPr>
          <a:xfrm>
            <a:off x="-1839005" y="-2273771"/>
            <a:ext cx="5185216" cy="5132702"/>
          </a:xfrm>
          <a:prstGeom prst="line">
            <a:avLst/>
          </a:prstGeom>
          <a:ln w="28575" cap="flat">
            <a:solidFill>
              <a:srgbClr val="690061"/>
            </a:solidFill>
            <a:prstDash val="solid"/>
            <a:headEnd type="none" w="sm" len="sm"/>
            <a:tailEnd type="none" w="sm" len="sm"/>
          </a:ln>
        </p:spPr>
      </p:sp>
      <p:sp>
        <p:nvSpPr>
          <p:cNvPr id="30" name="AutoShape 30"/>
          <p:cNvSpPr/>
          <p:nvPr/>
        </p:nvSpPr>
        <p:spPr>
          <a:xfrm>
            <a:off x="-2052951" y="-1961095"/>
            <a:ext cx="5038853" cy="5038853"/>
          </a:xfrm>
          <a:prstGeom prst="line">
            <a:avLst/>
          </a:prstGeom>
          <a:ln w="28575" cap="flat">
            <a:solidFill>
              <a:srgbClr val="690061"/>
            </a:solidFill>
            <a:prstDash val="solid"/>
            <a:headEnd type="none" w="sm" len="sm"/>
            <a:tailEnd type="none" w="sm" len="sm"/>
          </a:ln>
        </p:spPr>
      </p:sp>
      <p:sp>
        <p:nvSpPr>
          <p:cNvPr id="31" name="AutoShape 31"/>
          <p:cNvSpPr/>
          <p:nvPr/>
        </p:nvSpPr>
        <p:spPr>
          <a:xfrm>
            <a:off x="-2232553" y="-1602625"/>
            <a:ext cx="4867141" cy="4867141"/>
          </a:xfrm>
          <a:prstGeom prst="line">
            <a:avLst/>
          </a:prstGeom>
          <a:ln w="28575" cap="flat">
            <a:solidFill>
              <a:srgbClr val="690061"/>
            </a:solidFill>
            <a:prstDash val="solid"/>
            <a:headEnd type="none" w="sm" len="sm"/>
            <a:tailEnd type="none" w="sm" len="sm"/>
          </a:ln>
        </p:spPr>
      </p:sp>
      <p:sp>
        <p:nvSpPr>
          <p:cNvPr id="32" name="AutoShape 32"/>
          <p:cNvSpPr/>
          <p:nvPr/>
        </p:nvSpPr>
        <p:spPr>
          <a:xfrm>
            <a:off x="-2359208" y="-1216357"/>
            <a:ext cx="4690515" cy="4690515"/>
          </a:xfrm>
          <a:prstGeom prst="line">
            <a:avLst/>
          </a:prstGeom>
          <a:ln w="28575" cap="flat">
            <a:solidFill>
              <a:srgbClr val="690061"/>
            </a:solidFill>
            <a:prstDash val="solid"/>
            <a:headEnd type="none" w="sm" len="sm"/>
            <a:tailEnd type="none" w="sm" len="sm"/>
          </a:ln>
        </p:spPr>
      </p:sp>
      <p:sp>
        <p:nvSpPr>
          <p:cNvPr id="33" name="AutoShape 33"/>
          <p:cNvSpPr/>
          <p:nvPr/>
        </p:nvSpPr>
        <p:spPr>
          <a:xfrm>
            <a:off x="-2503062" y="-776680"/>
            <a:ext cx="4347674" cy="4347674"/>
          </a:xfrm>
          <a:prstGeom prst="line">
            <a:avLst/>
          </a:prstGeom>
          <a:ln w="28575" cap="flat">
            <a:solidFill>
              <a:srgbClr val="690061"/>
            </a:solidFill>
            <a:prstDash val="solid"/>
            <a:headEnd type="none" w="sm" len="sm"/>
            <a:tailEnd type="none" w="sm" len="sm"/>
          </a:ln>
        </p:spPr>
      </p:sp>
      <p:sp>
        <p:nvSpPr>
          <p:cNvPr id="34" name="AutoShape 34"/>
          <p:cNvSpPr/>
          <p:nvPr/>
        </p:nvSpPr>
        <p:spPr>
          <a:xfrm>
            <a:off x="-2623881" y="-332957"/>
            <a:ext cx="3963599" cy="3985594"/>
          </a:xfrm>
          <a:prstGeom prst="line">
            <a:avLst/>
          </a:prstGeom>
          <a:ln w="28575" cap="flat">
            <a:solidFill>
              <a:srgbClr val="690061"/>
            </a:solidFill>
            <a:prstDash val="solid"/>
            <a:headEnd type="none" w="sm" len="sm"/>
            <a:tailEnd type="none" w="sm" len="sm"/>
          </a:ln>
        </p:spPr>
      </p:sp>
      <p:sp>
        <p:nvSpPr>
          <p:cNvPr id="35" name="AutoShape 35"/>
          <p:cNvSpPr/>
          <p:nvPr/>
        </p:nvSpPr>
        <p:spPr>
          <a:xfrm>
            <a:off x="-2598114" y="228677"/>
            <a:ext cx="3377485" cy="3360058"/>
          </a:xfrm>
          <a:prstGeom prst="line">
            <a:avLst/>
          </a:prstGeom>
          <a:ln w="28575" cap="flat">
            <a:solidFill>
              <a:srgbClr val="690061"/>
            </a:solidFill>
            <a:prstDash val="solid"/>
            <a:headEnd type="none" w="sm" len="sm"/>
            <a:tailEnd type="none" w="sm" len="sm"/>
          </a:ln>
        </p:spPr>
      </p:sp>
      <p:sp>
        <p:nvSpPr>
          <p:cNvPr id="36" name="AutoShape 36"/>
          <p:cNvSpPr/>
          <p:nvPr/>
        </p:nvSpPr>
        <p:spPr>
          <a:xfrm>
            <a:off x="-2509797" y="905760"/>
            <a:ext cx="2628598" cy="2671969"/>
          </a:xfrm>
          <a:prstGeom prst="line">
            <a:avLst/>
          </a:prstGeom>
          <a:ln w="28575" cap="flat">
            <a:solidFill>
              <a:srgbClr val="690061"/>
            </a:solidFill>
            <a:prstDash val="solid"/>
            <a:headEnd type="none" w="sm" len="sm"/>
            <a:tailEnd type="none" w="sm" len="sm"/>
          </a:ln>
        </p:spPr>
      </p:sp>
      <p:sp>
        <p:nvSpPr>
          <p:cNvPr id="37" name="AutoShape 37"/>
          <p:cNvSpPr/>
          <p:nvPr/>
        </p:nvSpPr>
        <p:spPr>
          <a:xfrm>
            <a:off x="-2445714" y="381077"/>
            <a:ext cx="3377485" cy="3360058"/>
          </a:xfrm>
          <a:prstGeom prst="line">
            <a:avLst/>
          </a:prstGeom>
          <a:ln w="28575" cap="flat">
            <a:solidFill>
              <a:srgbClr val="690061"/>
            </a:solidFill>
            <a:prstDash val="solid"/>
            <a:headEnd type="none" w="sm" len="sm"/>
            <a:tailEnd type="none" w="sm" len="sm"/>
          </a:ln>
        </p:spPr>
      </p:sp>
      <p:sp>
        <p:nvSpPr>
          <p:cNvPr id="38" name="Freeform 38"/>
          <p:cNvSpPr/>
          <p:nvPr/>
        </p:nvSpPr>
        <p:spPr>
          <a:xfrm>
            <a:off x="12155373" y="4454013"/>
            <a:ext cx="5590723" cy="2672366"/>
          </a:xfrm>
          <a:custGeom>
            <a:avLst/>
            <a:gdLst/>
            <a:ahLst/>
            <a:cxnLst/>
            <a:rect l="l" t="t" r="r" b="b"/>
            <a:pathLst>
              <a:path w="5590723" h="2672366">
                <a:moveTo>
                  <a:pt x="0" y="0"/>
                </a:moveTo>
                <a:lnTo>
                  <a:pt x="5590723" y="0"/>
                </a:lnTo>
                <a:lnTo>
                  <a:pt x="5590723" y="2672366"/>
                </a:lnTo>
                <a:lnTo>
                  <a:pt x="0" y="2672366"/>
                </a:lnTo>
                <a:lnTo>
                  <a:pt x="0" y="0"/>
                </a:lnTo>
                <a:close/>
              </a:path>
            </a:pathLst>
          </a:custGeom>
          <a:blipFill>
            <a:blip r:embed="rId8"/>
            <a:stretch>
              <a:fillRect/>
            </a:stretch>
          </a:blipFill>
        </p:spPr>
      </p:sp>
      <p:sp>
        <p:nvSpPr>
          <p:cNvPr id="39" name="TextBox 39"/>
          <p:cNvSpPr txBox="1"/>
          <p:nvPr/>
        </p:nvSpPr>
        <p:spPr>
          <a:xfrm>
            <a:off x="1254077" y="4070659"/>
            <a:ext cx="9656743" cy="4583291"/>
          </a:xfrm>
          <a:prstGeom prst="rect">
            <a:avLst/>
          </a:prstGeom>
        </p:spPr>
        <p:txBody>
          <a:bodyPr lIns="0" tIns="0" rIns="0" bIns="0" rtlCol="0" anchor="t">
            <a:spAutoFit/>
          </a:bodyPr>
          <a:lstStyle/>
          <a:p>
            <a:pPr algn="l">
              <a:lnSpc>
                <a:spcPts val="4382"/>
              </a:lnSpc>
            </a:pPr>
            <a:r>
              <a:rPr lang="en-US" sz="3652" spc="-29">
                <a:solidFill>
                  <a:srgbClr val="000000"/>
                </a:solidFill>
                <a:latin typeface="Be Vietnam"/>
              </a:rPr>
              <a:t>Notre approche comprend l’observation et l’analyse de l’interface actuelle du site web de la FST, l'identification des problèmes critiques, et la proposition de modifications en utilisant </a:t>
            </a:r>
            <a:r>
              <a:rPr lang="en-US" sz="3652" spc="-29">
                <a:solidFill>
                  <a:srgbClr val="FF88A0"/>
                </a:solidFill>
                <a:latin typeface="Be Vietnam Ultra-Bold"/>
              </a:rPr>
              <a:t>Figma</a:t>
            </a:r>
            <a:r>
              <a:rPr lang="en-US" sz="3652" spc="-29">
                <a:solidFill>
                  <a:srgbClr val="000000"/>
                </a:solidFill>
                <a:latin typeface="Be Vietnam"/>
              </a:rPr>
              <a:t> pour créer des maquettes interactives serviront de base pour les modifications finales du site, avec l’objectif de le rendre plus user-friendly.</a:t>
            </a:r>
          </a:p>
          <a:p>
            <a:pPr algn="l">
              <a:lnSpc>
                <a:spcPts val="1384"/>
              </a:lnSpc>
            </a:pPr>
            <a:endParaRPr lang="en-US" sz="3652" spc="-29">
              <a:solidFill>
                <a:srgbClr val="000000"/>
              </a:solidFill>
              <a:latin typeface="Be Vietnam"/>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690061"/>
            </a:solidFill>
            <a:prstDash val="solid"/>
            <a:headEnd type="none" w="sm" len="sm"/>
            <a:tailEnd type="none" w="sm" len="sm"/>
          </a:ln>
        </p:spPr>
      </p:sp>
      <p:sp>
        <p:nvSpPr>
          <p:cNvPr id="6" name="AutoShape 6"/>
          <p:cNvSpPr/>
          <p:nvPr/>
        </p:nvSpPr>
        <p:spPr>
          <a:xfrm>
            <a:off x="13704664" y="8706905"/>
            <a:ext cx="5038853" cy="5038853"/>
          </a:xfrm>
          <a:prstGeom prst="line">
            <a:avLst/>
          </a:prstGeom>
          <a:ln w="28575" cap="flat">
            <a:solidFill>
              <a:srgbClr val="690061"/>
            </a:solidFill>
            <a:prstDash val="solid"/>
            <a:headEnd type="none" w="sm" len="sm"/>
            <a:tailEnd type="none" w="sm" len="sm"/>
          </a:ln>
        </p:spPr>
      </p:sp>
      <p:sp>
        <p:nvSpPr>
          <p:cNvPr id="7" name="AutoShape 7"/>
          <p:cNvSpPr/>
          <p:nvPr/>
        </p:nvSpPr>
        <p:spPr>
          <a:xfrm>
            <a:off x="13525062" y="9065375"/>
            <a:ext cx="4867141" cy="4867141"/>
          </a:xfrm>
          <a:prstGeom prst="line">
            <a:avLst/>
          </a:prstGeom>
          <a:ln w="28575" cap="flat">
            <a:solidFill>
              <a:srgbClr val="690061"/>
            </a:solidFill>
            <a:prstDash val="solid"/>
            <a:headEnd type="none" w="sm" len="sm"/>
            <a:tailEnd type="none" w="sm" len="sm"/>
          </a:ln>
        </p:spPr>
      </p:sp>
      <p:sp>
        <p:nvSpPr>
          <p:cNvPr id="8" name="AutoShape 8"/>
          <p:cNvSpPr/>
          <p:nvPr/>
        </p:nvSpPr>
        <p:spPr>
          <a:xfrm>
            <a:off x="13398407" y="9451643"/>
            <a:ext cx="4690515" cy="4690515"/>
          </a:xfrm>
          <a:prstGeom prst="line">
            <a:avLst/>
          </a:prstGeom>
          <a:ln w="28575" cap="flat">
            <a:solidFill>
              <a:srgbClr val="690061"/>
            </a:solidFill>
            <a:prstDash val="solid"/>
            <a:headEnd type="none" w="sm" len="sm"/>
            <a:tailEnd type="none" w="sm" len="sm"/>
          </a:ln>
        </p:spPr>
      </p:sp>
      <p:sp>
        <p:nvSpPr>
          <p:cNvPr id="9" name="AutoShape 9"/>
          <p:cNvSpPr/>
          <p:nvPr/>
        </p:nvSpPr>
        <p:spPr>
          <a:xfrm>
            <a:off x="13254553" y="9891320"/>
            <a:ext cx="4347674" cy="4347674"/>
          </a:xfrm>
          <a:prstGeom prst="line">
            <a:avLst/>
          </a:prstGeom>
          <a:ln w="28575" cap="flat">
            <a:solidFill>
              <a:srgbClr val="690061"/>
            </a:solidFill>
            <a:prstDash val="solid"/>
            <a:headEnd type="none" w="sm" len="sm"/>
            <a:tailEnd type="none" w="sm" len="sm"/>
          </a:ln>
        </p:spPr>
      </p:sp>
      <p:sp>
        <p:nvSpPr>
          <p:cNvPr id="10" name="TextBox 10"/>
          <p:cNvSpPr txBox="1"/>
          <p:nvPr/>
        </p:nvSpPr>
        <p:spPr>
          <a:xfrm>
            <a:off x="2554528" y="2303009"/>
            <a:ext cx="12866041" cy="3863974"/>
          </a:xfrm>
          <a:prstGeom prst="rect">
            <a:avLst/>
          </a:prstGeom>
        </p:spPr>
        <p:txBody>
          <a:bodyPr lIns="0" tIns="0" rIns="0" bIns="0" rtlCol="0" anchor="t">
            <a:spAutoFit/>
          </a:bodyPr>
          <a:lstStyle/>
          <a:p>
            <a:pPr algn="ctr">
              <a:lnSpc>
                <a:spcPts val="9999"/>
              </a:lnSpc>
            </a:pPr>
            <a:r>
              <a:rPr lang="en-US" sz="9999">
                <a:solidFill>
                  <a:srgbClr val="000000"/>
                </a:solidFill>
                <a:latin typeface="Garet Ultra-Bold"/>
              </a:rPr>
              <a:t>Les Critères Erogonomiques Non Respectés</a:t>
            </a:r>
          </a:p>
        </p:txBody>
      </p:sp>
      <p:grpSp>
        <p:nvGrpSpPr>
          <p:cNvPr id="11" name="Group 11"/>
          <p:cNvGrpSpPr/>
          <p:nvPr/>
        </p:nvGrpSpPr>
        <p:grpSpPr>
          <a:xfrm rot="2700000">
            <a:off x="-1376391" y="-3093321"/>
            <a:ext cx="7415398" cy="3565095"/>
            <a:chOff x="0" y="0"/>
            <a:chExt cx="660400" cy="317500"/>
          </a:xfrm>
        </p:grpSpPr>
        <p:sp>
          <p:nvSpPr>
            <p:cNvPr id="12" name="Freeform 1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3" name="TextBox 13"/>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4" name="AutoShape 14"/>
          <p:cNvSpPr/>
          <p:nvPr/>
        </p:nvSpPr>
        <p:spPr>
          <a:xfrm>
            <a:off x="-1839005" y="-2273771"/>
            <a:ext cx="5185216" cy="5132702"/>
          </a:xfrm>
          <a:prstGeom prst="line">
            <a:avLst/>
          </a:prstGeom>
          <a:ln w="28575" cap="flat">
            <a:solidFill>
              <a:srgbClr val="690061"/>
            </a:solidFill>
            <a:prstDash val="solid"/>
            <a:headEnd type="none" w="sm" len="sm"/>
            <a:tailEnd type="none" w="sm" len="sm"/>
          </a:ln>
        </p:spPr>
      </p:sp>
      <p:sp>
        <p:nvSpPr>
          <p:cNvPr id="15" name="AutoShape 15"/>
          <p:cNvSpPr/>
          <p:nvPr/>
        </p:nvSpPr>
        <p:spPr>
          <a:xfrm>
            <a:off x="-2052951" y="-1961095"/>
            <a:ext cx="5038853" cy="5038853"/>
          </a:xfrm>
          <a:prstGeom prst="line">
            <a:avLst/>
          </a:prstGeom>
          <a:ln w="28575" cap="flat">
            <a:solidFill>
              <a:srgbClr val="690061"/>
            </a:solidFill>
            <a:prstDash val="solid"/>
            <a:headEnd type="none" w="sm" len="sm"/>
            <a:tailEnd type="none" w="sm" len="sm"/>
          </a:ln>
        </p:spPr>
      </p:sp>
      <p:sp>
        <p:nvSpPr>
          <p:cNvPr id="16" name="AutoShape 16"/>
          <p:cNvSpPr/>
          <p:nvPr/>
        </p:nvSpPr>
        <p:spPr>
          <a:xfrm>
            <a:off x="-2232553" y="-1602625"/>
            <a:ext cx="4867141" cy="4867141"/>
          </a:xfrm>
          <a:prstGeom prst="line">
            <a:avLst/>
          </a:prstGeom>
          <a:ln w="28575" cap="flat">
            <a:solidFill>
              <a:srgbClr val="690061"/>
            </a:solidFill>
            <a:prstDash val="solid"/>
            <a:headEnd type="none" w="sm" len="sm"/>
            <a:tailEnd type="none" w="sm" len="sm"/>
          </a:ln>
        </p:spPr>
      </p:sp>
      <p:sp>
        <p:nvSpPr>
          <p:cNvPr id="17" name="AutoShape 17"/>
          <p:cNvSpPr/>
          <p:nvPr/>
        </p:nvSpPr>
        <p:spPr>
          <a:xfrm>
            <a:off x="-2359208" y="-1216357"/>
            <a:ext cx="4690515" cy="4690515"/>
          </a:xfrm>
          <a:prstGeom prst="line">
            <a:avLst/>
          </a:prstGeom>
          <a:ln w="28575" cap="flat">
            <a:solidFill>
              <a:srgbClr val="690061"/>
            </a:solidFill>
            <a:prstDash val="solid"/>
            <a:headEnd type="none" w="sm" len="sm"/>
            <a:tailEnd type="none" w="sm" len="sm"/>
          </a:ln>
        </p:spPr>
      </p:sp>
      <p:sp>
        <p:nvSpPr>
          <p:cNvPr id="18" name="AutoShape 18"/>
          <p:cNvSpPr/>
          <p:nvPr/>
        </p:nvSpPr>
        <p:spPr>
          <a:xfrm>
            <a:off x="-2503062" y="-776680"/>
            <a:ext cx="4347674" cy="4347674"/>
          </a:xfrm>
          <a:prstGeom prst="line">
            <a:avLst/>
          </a:prstGeom>
          <a:ln w="28575" cap="flat">
            <a:solidFill>
              <a:srgbClr val="690061"/>
            </a:solidFill>
            <a:prstDash val="solid"/>
            <a:headEnd type="none" w="sm" len="sm"/>
            <a:tailEnd type="none" w="sm" len="sm"/>
          </a:ln>
        </p:spPr>
      </p:sp>
      <p:sp>
        <p:nvSpPr>
          <p:cNvPr id="19" name="AutoShape 19"/>
          <p:cNvSpPr/>
          <p:nvPr/>
        </p:nvSpPr>
        <p:spPr>
          <a:xfrm>
            <a:off x="-2623881" y="-332957"/>
            <a:ext cx="3963599" cy="3985594"/>
          </a:xfrm>
          <a:prstGeom prst="line">
            <a:avLst/>
          </a:prstGeom>
          <a:ln w="28575" cap="flat">
            <a:solidFill>
              <a:srgbClr val="690061"/>
            </a:solidFill>
            <a:prstDash val="solid"/>
            <a:headEnd type="none" w="sm" len="sm"/>
            <a:tailEnd type="none" w="sm" len="sm"/>
          </a:ln>
        </p:spPr>
      </p:sp>
      <p:sp>
        <p:nvSpPr>
          <p:cNvPr id="20" name="AutoShape 20"/>
          <p:cNvSpPr/>
          <p:nvPr/>
        </p:nvSpPr>
        <p:spPr>
          <a:xfrm>
            <a:off x="-2598114" y="228677"/>
            <a:ext cx="3377485" cy="3360058"/>
          </a:xfrm>
          <a:prstGeom prst="line">
            <a:avLst/>
          </a:prstGeom>
          <a:ln w="28575" cap="flat">
            <a:solidFill>
              <a:srgbClr val="690061"/>
            </a:solidFill>
            <a:prstDash val="solid"/>
            <a:headEnd type="none" w="sm" len="sm"/>
            <a:tailEnd type="none" w="sm" len="sm"/>
          </a:ln>
        </p:spPr>
      </p:sp>
      <p:sp>
        <p:nvSpPr>
          <p:cNvPr id="21" name="AutoShape 21"/>
          <p:cNvSpPr/>
          <p:nvPr/>
        </p:nvSpPr>
        <p:spPr>
          <a:xfrm>
            <a:off x="-2509797" y="905760"/>
            <a:ext cx="2628598" cy="2671969"/>
          </a:xfrm>
          <a:prstGeom prst="line">
            <a:avLst/>
          </a:prstGeom>
          <a:ln w="28575" cap="flat">
            <a:solidFill>
              <a:srgbClr val="690061"/>
            </a:solidFill>
            <a:prstDash val="solid"/>
            <a:headEnd type="none" w="sm" len="sm"/>
            <a:tailEnd type="none" w="sm" len="sm"/>
          </a:ln>
        </p:spPr>
      </p:sp>
      <p:sp>
        <p:nvSpPr>
          <p:cNvPr id="22" name="Freeform 22"/>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3" name="Freeform 23"/>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4" name="Freeform 24"/>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5" name="Freeform 25"/>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6" name="Freeform 26"/>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7" name="Freeform 27"/>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8" name="Freeform 28"/>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9" name="Freeform 29"/>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0" name="Freeform 30"/>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1" name="Freeform 31"/>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2" name="Freeform 32"/>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3" name="Freeform 33"/>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4" name="Freeform 34"/>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5" name="Freeform 35"/>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6" name="Freeform 36"/>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7" name="Freeform 37"/>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8" name="Freeform 38"/>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9" name="Freeform 39"/>
          <p:cNvSpPr/>
          <p:nvPr/>
        </p:nvSpPr>
        <p:spPr>
          <a:xfrm>
            <a:off x="6997574" y="5805905"/>
            <a:ext cx="4318969" cy="4114800"/>
          </a:xfrm>
          <a:custGeom>
            <a:avLst/>
            <a:gdLst/>
            <a:ahLst/>
            <a:cxnLst/>
            <a:rect l="l" t="t" r="r" b="b"/>
            <a:pathLst>
              <a:path w="4318969" h="4114800">
                <a:moveTo>
                  <a:pt x="0" y="0"/>
                </a:moveTo>
                <a:lnTo>
                  <a:pt x="4318970" y="0"/>
                </a:lnTo>
                <a:lnTo>
                  <a:pt x="4318970"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13123603" y="5748488"/>
            <a:ext cx="8847511" cy="8855676"/>
            <a:chOff x="0" y="0"/>
            <a:chExt cx="11796681" cy="11807568"/>
          </a:xfrm>
        </p:grpSpPr>
        <p:grpSp>
          <p:nvGrpSpPr>
            <p:cNvPr id="13" name="Group 13"/>
            <p:cNvGrpSpPr/>
            <p:nvPr/>
          </p:nvGrpSpPr>
          <p:grpSpPr>
            <a:xfrm rot="2700000">
              <a:off x="1676828" y="2799524"/>
              <a:ext cx="9887197" cy="4753460"/>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AutoShape 16"/>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17" name="AutoShape 17"/>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18" name="AutoShape 18"/>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19" name="AutoShape 19"/>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20" name="AutoShape 20"/>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21" name="AutoShape 21"/>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22" name="AutoShape 22"/>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23" name="AutoShape 23"/>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24" name="AutoShape 24"/>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grpSp>
        <p:nvGrpSpPr>
          <p:cNvPr id="25" name="Group 25"/>
          <p:cNvGrpSpPr/>
          <p:nvPr/>
        </p:nvGrpSpPr>
        <p:grpSpPr>
          <a:xfrm>
            <a:off x="11055553" y="6010287"/>
            <a:ext cx="4977834" cy="3734809"/>
            <a:chOff x="0" y="0"/>
            <a:chExt cx="1311034" cy="983653"/>
          </a:xfrm>
        </p:grpSpPr>
        <p:sp>
          <p:nvSpPr>
            <p:cNvPr id="26" name="Freeform 26"/>
            <p:cNvSpPr/>
            <p:nvPr/>
          </p:nvSpPr>
          <p:spPr>
            <a:xfrm>
              <a:off x="0" y="0"/>
              <a:ext cx="1311034" cy="983653"/>
            </a:xfrm>
            <a:custGeom>
              <a:avLst/>
              <a:gdLst/>
              <a:ahLst/>
              <a:cxnLst/>
              <a:rect l="l" t="t" r="r" b="b"/>
              <a:pathLst>
                <a:path w="1311034" h="983653">
                  <a:moveTo>
                    <a:pt x="77764" y="0"/>
                  </a:moveTo>
                  <a:lnTo>
                    <a:pt x="1233270" y="0"/>
                  </a:lnTo>
                  <a:cubicBezTo>
                    <a:pt x="1276218" y="0"/>
                    <a:pt x="1311034" y="34816"/>
                    <a:pt x="1311034" y="77764"/>
                  </a:cubicBezTo>
                  <a:lnTo>
                    <a:pt x="1311034" y="905889"/>
                  </a:lnTo>
                  <a:cubicBezTo>
                    <a:pt x="1311034" y="948837"/>
                    <a:pt x="1276218" y="983653"/>
                    <a:pt x="1233270" y="983653"/>
                  </a:cubicBezTo>
                  <a:lnTo>
                    <a:pt x="77764" y="983653"/>
                  </a:lnTo>
                  <a:cubicBezTo>
                    <a:pt x="34816" y="983653"/>
                    <a:pt x="0" y="948837"/>
                    <a:pt x="0" y="905889"/>
                  </a:cubicBezTo>
                  <a:lnTo>
                    <a:pt x="0" y="77764"/>
                  </a:lnTo>
                  <a:cubicBezTo>
                    <a:pt x="0" y="34816"/>
                    <a:pt x="34816" y="0"/>
                    <a:pt x="77764" y="0"/>
                  </a:cubicBezTo>
                  <a:close/>
                </a:path>
              </a:pathLst>
            </a:custGeom>
            <a:solidFill>
              <a:srgbClr val="FFFFFF"/>
            </a:solidFill>
          </p:spPr>
        </p:sp>
        <p:sp>
          <p:nvSpPr>
            <p:cNvPr id="27" name="TextBox 27"/>
            <p:cNvSpPr txBox="1"/>
            <p:nvPr/>
          </p:nvSpPr>
          <p:spPr>
            <a:xfrm>
              <a:off x="0" y="-28575"/>
              <a:ext cx="1311034" cy="1012228"/>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28"/>
          <p:cNvSpPr/>
          <p:nvPr/>
        </p:nvSpPr>
        <p:spPr>
          <a:xfrm>
            <a:off x="1625713" y="3028783"/>
            <a:ext cx="13460686" cy="1949479"/>
          </a:xfrm>
          <a:custGeom>
            <a:avLst/>
            <a:gdLst/>
            <a:ahLst/>
            <a:cxnLst/>
            <a:rect l="l" t="t" r="r" b="b"/>
            <a:pathLst>
              <a:path w="13460686" h="1949479">
                <a:moveTo>
                  <a:pt x="0" y="0"/>
                </a:moveTo>
                <a:lnTo>
                  <a:pt x="13460687" y="0"/>
                </a:lnTo>
                <a:lnTo>
                  <a:pt x="13460687" y="1949479"/>
                </a:lnTo>
                <a:lnTo>
                  <a:pt x="0" y="1949479"/>
                </a:lnTo>
                <a:lnTo>
                  <a:pt x="0" y="0"/>
                </a:lnTo>
                <a:close/>
              </a:path>
            </a:pathLst>
          </a:custGeom>
          <a:blipFill>
            <a:blip r:embed="rId8"/>
            <a:stretch>
              <a:fillRect/>
            </a:stretch>
          </a:blipFill>
        </p:spPr>
      </p:sp>
      <p:sp>
        <p:nvSpPr>
          <p:cNvPr id="29" name="TextBox 29"/>
          <p:cNvSpPr txBox="1"/>
          <p:nvPr/>
        </p:nvSpPr>
        <p:spPr>
          <a:xfrm>
            <a:off x="541904" y="879181"/>
            <a:ext cx="14870466" cy="2121027"/>
          </a:xfrm>
          <a:prstGeom prst="rect">
            <a:avLst/>
          </a:prstGeom>
        </p:spPr>
        <p:txBody>
          <a:bodyPr lIns="0" tIns="0" rIns="0" bIns="0" rtlCol="0" anchor="t">
            <a:spAutoFit/>
          </a:bodyPr>
          <a:lstStyle/>
          <a:p>
            <a:pPr algn="l">
              <a:lnSpc>
                <a:spcPts val="5544"/>
              </a:lnSpc>
            </a:pPr>
            <a:r>
              <a:rPr lang="en-US" sz="5600">
                <a:solidFill>
                  <a:srgbClr val="000000"/>
                </a:solidFill>
                <a:latin typeface="Garet Ultra-Bold"/>
              </a:rPr>
              <a:t>Navigation Complexe</a:t>
            </a:r>
          </a:p>
          <a:p>
            <a:pPr algn="l">
              <a:lnSpc>
                <a:spcPts val="5544"/>
              </a:lnSpc>
            </a:pPr>
            <a:endParaRPr lang="en-US" sz="5600">
              <a:solidFill>
                <a:srgbClr val="000000"/>
              </a:solidFill>
              <a:latin typeface="Garet Ultra-Bold"/>
            </a:endParaRPr>
          </a:p>
          <a:p>
            <a:pPr algn="l">
              <a:lnSpc>
                <a:spcPts val="5544"/>
              </a:lnSpc>
            </a:pPr>
            <a:endParaRPr lang="en-US" sz="5600">
              <a:solidFill>
                <a:srgbClr val="000000"/>
              </a:solidFill>
              <a:latin typeface="Garet Ultra-Bold"/>
            </a:endParaRPr>
          </a:p>
        </p:txBody>
      </p:sp>
      <p:sp>
        <p:nvSpPr>
          <p:cNvPr id="30" name="TextBox 30"/>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31" name="TextBox 31"/>
          <p:cNvSpPr txBox="1"/>
          <p:nvPr/>
        </p:nvSpPr>
        <p:spPr>
          <a:xfrm>
            <a:off x="275715" y="1709951"/>
            <a:ext cx="17736571" cy="373763"/>
          </a:xfrm>
          <a:prstGeom prst="rect">
            <a:avLst/>
          </a:prstGeom>
        </p:spPr>
        <p:txBody>
          <a:bodyPr lIns="0" tIns="0" rIns="0" bIns="0" rtlCol="0" anchor="t">
            <a:spAutoFit/>
          </a:bodyPr>
          <a:lstStyle/>
          <a:p>
            <a:pPr marL="582964" lvl="1" indent="-291482" algn="l">
              <a:lnSpc>
                <a:spcPts val="2997"/>
              </a:lnSpc>
              <a:buFont typeface="Arial"/>
              <a:buChar char="•"/>
            </a:pPr>
            <a:r>
              <a:rPr lang="en-US" sz="2700" spc="-21">
                <a:solidFill>
                  <a:srgbClr val="000000"/>
                </a:solidFill>
                <a:latin typeface="Be Vietnam"/>
              </a:rPr>
              <a:t>La structure de navigation actuelle est complexe et peu intuitive, avec de nombreux éléments dispersés.</a:t>
            </a:r>
          </a:p>
        </p:txBody>
      </p:sp>
      <p:sp>
        <p:nvSpPr>
          <p:cNvPr id="32" name="TextBox 32"/>
          <p:cNvSpPr txBox="1"/>
          <p:nvPr/>
        </p:nvSpPr>
        <p:spPr>
          <a:xfrm>
            <a:off x="-1325996" y="2204613"/>
            <a:ext cx="14870466" cy="403481"/>
          </a:xfrm>
          <a:prstGeom prst="rect">
            <a:avLst/>
          </a:prstGeom>
        </p:spPr>
        <p:txBody>
          <a:bodyPr lIns="0" tIns="0" rIns="0" bIns="0" rtlCol="0" anchor="t">
            <a:spAutoFit/>
          </a:bodyPr>
          <a:lstStyle/>
          <a:p>
            <a:pPr algn="ctr">
              <a:lnSpc>
                <a:spcPts val="3108"/>
              </a:lnSpc>
              <a:spcBef>
                <a:spcPct val="0"/>
              </a:spcBef>
            </a:pPr>
            <a:r>
              <a:rPr lang="en-US" sz="2800" spc="-22">
                <a:solidFill>
                  <a:srgbClr val="FE6D73"/>
                </a:solidFill>
                <a:latin typeface="Be Vietnam Ultra-Bold"/>
              </a:rPr>
              <a:t>Les menus déroulants sont surchargés et difficiles à parcourir.</a:t>
            </a:r>
          </a:p>
        </p:txBody>
      </p:sp>
      <p:grpSp>
        <p:nvGrpSpPr>
          <p:cNvPr id="33" name="Group 33"/>
          <p:cNvGrpSpPr/>
          <p:nvPr/>
        </p:nvGrpSpPr>
        <p:grpSpPr>
          <a:xfrm>
            <a:off x="2237941" y="6010287"/>
            <a:ext cx="4977834" cy="3734809"/>
            <a:chOff x="0" y="0"/>
            <a:chExt cx="1311034" cy="983653"/>
          </a:xfrm>
        </p:grpSpPr>
        <p:sp>
          <p:nvSpPr>
            <p:cNvPr id="34" name="Freeform 34"/>
            <p:cNvSpPr/>
            <p:nvPr/>
          </p:nvSpPr>
          <p:spPr>
            <a:xfrm>
              <a:off x="0" y="0"/>
              <a:ext cx="1311034" cy="983653"/>
            </a:xfrm>
            <a:custGeom>
              <a:avLst/>
              <a:gdLst/>
              <a:ahLst/>
              <a:cxnLst/>
              <a:rect l="l" t="t" r="r" b="b"/>
              <a:pathLst>
                <a:path w="1311034" h="983653">
                  <a:moveTo>
                    <a:pt x="77764" y="0"/>
                  </a:moveTo>
                  <a:lnTo>
                    <a:pt x="1233270" y="0"/>
                  </a:lnTo>
                  <a:cubicBezTo>
                    <a:pt x="1276218" y="0"/>
                    <a:pt x="1311034" y="34816"/>
                    <a:pt x="1311034" y="77764"/>
                  </a:cubicBezTo>
                  <a:lnTo>
                    <a:pt x="1311034" y="905889"/>
                  </a:lnTo>
                  <a:cubicBezTo>
                    <a:pt x="1311034" y="948837"/>
                    <a:pt x="1276218" y="983653"/>
                    <a:pt x="1233270" y="983653"/>
                  </a:cubicBezTo>
                  <a:lnTo>
                    <a:pt x="77764" y="983653"/>
                  </a:lnTo>
                  <a:cubicBezTo>
                    <a:pt x="34816" y="983653"/>
                    <a:pt x="0" y="948837"/>
                    <a:pt x="0" y="905889"/>
                  </a:cubicBezTo>
                  <a:lnTo>
                    <a:pt x="0" y="77764"/>
                  </a:lnTo>
                  <a:cubicBezTo>
                    <a:pt x="0" y="34816"/>
                    <a:pt x="34816" y="0"/>
                    <a:pt x="77764" y="0"/>
                  </a:cubicBezTo>
                  <a:close/>
                </a:path>
              </a:pathLst>
            </a:custGeom>
            <a:solidFill>
              <a:srgbClr val="FFFFFF"/>
            </a:solidFill>
          </p:spPr>
        </p:sp>
        <p:sp>
          <p:nvSpPr>
            <p:cNvPr id="35" name="TextBox 35"/>
            <p:cNvSpPr txBox="1"/>
            <p:nvPr/>
          </p:nvSpPr>
          <p:spPr>
            <a:xfrm>
              <a:off x="0" y="-28575"/>
              <a:ext cx="1311034" cy="1012228"/>
            </a:xfrm>
            <a:prstGeom prst="rect">
              <a:avLst/>
            </a:prstGeom>
          </p:spPr>
          <p:txBody>
            <a:bodyPr lIns="50800" tIns="50800" rIns="50800" bIns="50800" rtlCol="0" anchor="ctr"/>
            <a:lstStyle/>
            <a:p>
              <a:pPr algn="ctr">
                <a:lnSpc>
                  <a:spcPts val="2659"/>
                </a:lnSpc>
                <a:spcBef>
                  <a:spcPct val="0"/>
                </a:spcBef>
              </a:pPr>
              <a:endParaRPr/>
            </a:p>
          </p:txBody>
        </p:sp>
      </p:grpSp>
      <p:sp>
        <p:nvSpPr>
          <p:cNvPr id="36" name="TextBox 36"/>
          <p:cNvSpPr txBox="1"/>
          <p:nvPr/>
        </p:nvSpPr>
        <p:spPr>
          <a:xfrm>
            <a:off x="2439189" y="6452569"/>
            <a:ext cx="4575338" cy="2974104"/>
          </a:xfrm>
          <a:prstGeom prst="rect">
            <a:avLst/>
          </a:prstGeom>
        </p:spPr>
        <p:txBody>
          <a:bodyPr lIns="0" tIns="0" rIns="0" bIns="0" rtlCol="0" anchor="t">
            <a:spAutoFit/>
          </a:bodyPr>
          <a:lstStyle/>
          <a:p>
            <a:pPr algn="ctr">
              <a:lnSpc>
                <a:spcPts val="2998"/>
              </a:lnSpc>
              <a:spcBef>
                <a:spcPct val="0"/>
              </a:spcBef>
            </a:pPr>
            <a:r>
              <a:rPr lang="en-US" sz="2701" spc="-21">
                <a:solidFill>
                  <a:srgbClr val="FE6D73"/>
                </a:solidFill>
                <a:latin typeface="Be Vietnam Ultra-Bold"/>
              </a:rPr>
              <a:t>Non-Respect des Lois de nombre magique de Miller</a:t>
            </a:r>
            <a:r>
              <a:rPr lang="en-US" sz="2701" spc="-21">
                <a:solidFill>
                  <a:srgbClr val="000000"/>
                </a:solidFill>
                <a:latin typeface="Be Vietnam"/>
              </a:rPr>
              <a:t>, qui suggère que les utilisateurs peuvent retenir efficacement un nombre limité d'éléments à la fois dans leur mémoire de travail.</a:t>
            </a:r>
          </a:p>
        </p:txBody>
      </p:sp>
      <p:sp>
        <p:nvSpPr>
          <p:cNvPr id="37" name="TextBox 37"/>
          <p:cNvSpPr txBox="1"/>
          <p:nvPr/>
        </p:nvSpPr>
        <p:spPr>
          <a:xfrm>
            <a:off x="11255016" y="6267119"/>
            <a:ext cx="4578908" cy="3345006"/>
          </a:xfrm>
          <a:prstGeom prst="rect">
            <a:avLst/>
          </a:prstGeom>
        </p:spPr>
        <p:txBody>
          <a:bodyPr lIns="0" tIns="0" rIns="0" bIns="0" rtlCol="0" anchor="t">
            <a:spAutoFit/>
          </a:bodyPr>
          <a:lstStyle/>
          <a:p>
            <a:pPr algn="ctr">
              <a:lnSpc>
                <a:spcPts val="2943"/>
              </a:lnSpc>
              <a:spcBef>
                <a:spcPct val="0"/>
              </a:spcBef>
            </a:pPr>
            <a:r>
              <a:rPr lang="en-US" sz="2651" spc="-21">
                <a:solidFill>
                  <a:srgbClr val="FE6D73"/>
                </a:solidFill>
                <a:latin typeface="Be Vietnam Ultra-Bold"/>
              </a:rPr>
              <a:t>Non-Respect des Critères de Bastien et Scapin : Charge de travail </a:t>
            </a:r>
            <a:r>
              <a:rPr lang="en-US" sz="2651" spc="-21">
                <a:solidFill>
                  <a:srgbClr val="000000"/>
                </a:solidFill>
                <a:latin typeface="Be Vietnam"/>
              </a:rPr>
              <a:t>et particulièrement  la concision dans la conception actuelle du site, ce qui rend la navigation plus difficile pour les utilisateurs.</a:t>
            </a:r>
          </a:p>
        </p:txBody>
      </p:sp>
      <p:sp>
        <p:nvSpPr>
          <p:cNvPr id="38" name="TextBox 38"/>
          <p:cNvSpPr txBox="1"/>
          <p:nvPr/>
        </p:nvSpPr>
        <p:spPr>
          <a:xfrm>
            <a:off x="275715" y="5172075"/>
            <a:ext cx="5456158" cy="363095"/>
          </a:xfrm>
          <a:prstGeom prst="rect">
            <a:avLst/>
          </a:prstGeom>
        </p:spPr>
        <p:txBody>
          <a:bodyPr lIns="0" tIns="0" rIns="0" bIns="0" rtlCol="0" anchor="t">
            <a:spAutoFit/>
          </a:bodyPr>
          <a:lstStyle/>
          <a:p>
            <a:pPr marL="561375" lvl="1" indent="-280687" algn="ctr">
              <a:lnSpc>
                <a:spcPts val="2886"/>
              </a:lnSpc>
              <a:buFont typeface="Arial"/>
              <a:buChar char="•"/>
            </a:pPr>
            <a:r>
              <a:rPr lang="en-US" sz="2600" spc="-20">
                <a:solidFill>
                  <a:srgbClr val="000000"/>
                </a:solidFill>
                <a:latin typeface="Be Vietnam Ultra-Bold"/>
              </a:rPr>
              <a:t>Critères et Lois Non Respectés :</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3123603" y="5475036"/>
            <a:ext cx="8847511" cy="8855676"/>
            <a:chOff x="0" y="0"/>
            <a:chExt cx="11796681" cy="11807568"/>
          </a:xfrm>
        </p:grpSpPr>
        <p:grpSp>
          <p:nvGrpSpPr>
            <p:cNvPr id="8" name="Group 8"/>
            <p:cNvGrpSpPr/>
            <p:nvPr/>
          </p:nvGrpSpPr>
          <p:grpSpPr>
            <a:xfrm rot="2700000">
              <a:off x="1676828" y="2799524"/>
              <a:ext cx="9887197" cy="4753460"/>
              <a:chOff x="0" y="0"/>
              <a:chExt cx="660400" cy="317500"/>
            </a:xfrm>
          </p:grpSpPr>
          <p:sp>
            <p:nvSpPr>
              <p:cNvPr id="9" name="Freeform 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0" name="TextBox 1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 name="AutoShape 11"/>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12" name="AutoShape 12"/>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13" name="AutoShape 13"/>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14" name="AutoShape 14"/>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15" name="AutoShape 15"/>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16" name="AutoShape 16"/>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17" name="AutoShape 17"/>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18" name="AutoShape 18"/>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19" name="AutoShape 19"/>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
        <p:nvSpPr>
          <p:cNvPr id="20" name="Freeform 20"/>
          <p:cNvSpPr/>
          <p:nvPr/>
        </p:nvSpPr>
        <p:spPr>
          <a:xfrm>
            <a:off x="1939443" y="1264762"/>
            <a:ext cx="13101094" cy="3384641"/>
          </a:xfrm>
          <a:custGeom>
            <a:avLst/>
            <a:gdLst/>
            <a:ahLst/>
            <a:cxnLst/>
            <a:rect l="l" t="t" r="r" b="b"/>
            <a:pathLst>
              <a:path w="13101094" h="3384641">
                <a:moveTo>
                  <a:pt x="0" y="0"/>
                </a:moveTo>
                <a:lnTo>
                  <a:pt x="13101094" y="0"/>
                </a:lnTo>
                <a:lnTo>
                  <a:pt x="13101094" y="3384641"/>
                </a:lnTo>
                <a:lnTo>
                  <a:pt x="0" y="3384641"/>
                </a:lnTo>
                <a:lnTo>
                  <a:pt x="0" y="0"/>
                </a:lnTo>
                <a:close/>
              </a:path>
            </a:pathLst>
          </a:custGeom>
          <a:blipFill>
            <a:blip r:embed="rId6"/>
            <a:stretch>
              <a:fillRect/>
            </a:stretch>
          </a:blipFill>
        </p:spPr>
      </p:sp>
      <p:sp>
        <p:nvSpPr>
          <p:cNvPr id="21" name="TextBox 21"/>
          <p:cNvSpPr txBox="1"/>
          <p:nvPr/>
        </p:nvSpPr>
        <p:spPr>
          <a:xfrm>
            <a:off x="163510" y="602191"/>
            <a:ext cx="17960979" cy="2121027"/>
          </a:xfrm>
          <a:prstGeom prst="rect">
            <a:avLst/>
          </a:prstGeom>
        </p:spPr>
        <p:txBody>
          <a:bodyPr lIns="0" tIns="0" rIns="0" bIns="0" rtlCol="0" anchor="t">
            <a:spAutoFit/>
          </a:bodyPr>
          <a:lstStyle/>
          <a:p>
            <a:pPr algn="just">
              <a:lnSpc>
                <a:spcPts val="5544"/>
              </a:lnSpc>
            </a:pPr>
            <a:r>
              <a:rPr lang="en-US" sz="5600">
                <a:solidFill>
                  <a:srgbClr val="000000"/>
                </a:solidFill>
                <a:latin typeface="Garet Ultra-Bold"/>
              </a:rPr>
              <a:t>Solution Proposée: </a:t>
            </a:r>
          </a:p>
          <a:p>
            <a:pPr algn="just">
              <a:lnSpc>
                <a:spcPts val="5544"/>
              </a:lnSpc>
            </a:pPr>
            <a:r>
              <a:rPr lang="en-US" sz="5600">
                <a:solidFill>
                  <a:srgbClr val="000000"/>
                </a:solidFill>
                <a:latin typeface="Garet Ultra-Bold"/>
              </a:rPr>
              <a:t>Proposition de Regroupement des Éléments du Menu</a:t>
            </a:r>
          </a:p>
        </p:txBody>
      </p:sp>
      <p:sp>
        <p:nvSpPr>
          <p:cNvPr id="22" name="TextBox 22"/>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23" name="TextBox 23"/>
          <p:cNvSpPr txBox="1"/>
          <p:nvPr/>
        </p:nvSpPr>
        <p:spPr>
          <a:xfrm>
            <a:off x="551429" y="2751793"/>
            <a:ext cx="17736571" cy="745238"/>
          </a:xfrm>
          <a:prstGeom prst="rect">
            <a:avLst/>
          </a:prstGeom>
        </p:spPr>
        <p:txBody>
          <a:bodyPr lIns="0" tIns="0" rIns="0" bIns="0" rtlCol="0" anchor="t">
            <a:spAutoFit/>
          </a:bodyPr>
          <a:lstStyle/>
          <a:p>
            <a:pPr marL="582964" lvl="1" indent="-291482" algn="l">
              <a:lnSpc>
                <a:spcPts val="2997"/>
              </a:lnSpc>
              <a:buFont typeface="Arial"/>
              <a:buChar char="•"/>
            </a:pPr>
            <a:r>
              <a:rPr lang="en-US" sz="2700" spc="-21">
                <a:solidFill>
                  <a:srgbClr val="000000"/>
                </a:solidFill>
                <a:latin typeface="Be Vietnam"/>
              </a:rPr>
              <a:t>Regrouper les éléments du menu en 7 catégories principales pour simplifier la navigation.</a:t>
            </a:r>
          </a:p>
          <a:p>
            <a:pPr algn="l">
              <a:lnSpc>
                <a:spcPts val="2997"/>
              </a:lnSpc>
            </a:pPr>
            <a:endParaRPr lang="en-US" sz="2700" spc="-21">
              <a:solidFill>
                <a:srgbClr val="000000"/>
              </a:solidFill>
              <a:latin typeface="Be Vietnam"/>
            </a:endParaRPr>
          </a:p>
        </p:txBody>
      </p:sp>
      <p:sp>
        <p:nvSpPr>
          <p:cNvPr id="24" name="TextBox 24"/>
          <p:cNvSpPr txBox="1"/>
          <p:nvPr/>
        </p:nvSpPr>
        <p:spPr>
          <a:xfrm>
            <a:off x="1419990" y="4710450"/>
            <a:ext cx="15839310" cy="5170007"/>
          </a:xfrm>
          <a:prstGeom prst="rect">
            <a:avLst/>
          </a:prstGeom>
        </p:spPr>
        <p:txBody>
          <a:bodyPr lIns="0" tIns="0" rIns="0" bIns="0" rtlCol="0" anchor="t">
            <a:spAutoFit/>
          </a:bodyPr>
          <a:lstStyle/>
          <a:p>
            <a:pPr marL="518035" lvl="1" indent="-259018" algn="l">
              <a:lnSpc>
                <a:spcPts val="4918"/>
              </a:lnSpc>
              <a:buFont typeface="Arial"/>
              <a:buChar char="•"/>
            </a:pPr>
            <a:r>
              <a:rPr lang="en-US" sz="2399" spc="-19">
                <a:solidFill>
                  <a:srgbClr val="000000"/>
                </a:solidFill>
                <a:latin typeface="Be Vietnam"/>
              </a:rPr>
              <a:t> </a:t>
            </a:r>
            <a:r>
              <a:rPr lang="en-US" sz="2399" spc="-19">
                <a:solidFill>
                  <a:srgbClr val="690061"/>
                </a:solidFill>
                <a:latin typeface="Be Vietnam Ultra-Bold"/>
              </a:rPr>
              <a:t>Accueil :</a:t>
            </a:r>
            <a:r>
              <a:rPr lang="en-US" sz="2399" spc="-19">
                <a:solidFill>
                  <a:srgbClr val="000000"/>
                </a:solidFill>
                <a:latin typeface="Be Vietnam"/>
              </a:rPr>
              <a:t> Informations générales et messages importants du doyen.</a:t>
            </a:r>
          </a:p>
          <a:p>
            <a:pPr marL="518034" lvl="1" indent="-259017" algn="l">
              <a:lnSpc>
                <a:spcPts val="4918"/>
              </a:lnSpc>
              <a:buFont typeface="Arial"/>
              <a:buChar char="•"/>
            </a:pPr>
            <a:r>
              <a:rPr lang="en-US" sz="2399" spc="-19">
                <a:solidFill>
                  <a:srgbClr val="690061"/>
                </a:solidFill>
                <a:latin typeface="Be Vietnam Ultra-Bold"/>
              </a:rPr>
              <a:t>Présentation :</a:t>
            </a:r>
            <a:r>
              <a:rPr lang="en-US" sz="2399" spc="-19">
                <a:solidFill>
                  <a:srgbClr val="000000"/>
                </a:solidFill>
                <a:latin typeface="Be Vietnam"/>
              </a:rPr>
              <a:t> Vue d'ensemble de l'institution (histoire, statistiques, politique de qualité).</a:t>
            </a:r>
          </a:p>
          <a:p>
            <a:pPr marL="518034" lvl="1" indent="-259017" algn="l">
              <a:lnSpc>
                <a:spcPts val="4918"/>
              </a:lnSpc>
              <a:buFont typeface="Arial"/>
              <a:buChar char="•"/>
            </a:pPr>
            <a:r>
              <a:rPr lang="en-US" sz="2399" spc="-19">
                <a:solidFill>
                  <a:srgbClr val="690061"/>
                </a:solidFill>
                <a:latin typeface="Be Vietnam Ultra-Bold"/>
              </a:rPr>
              <a:t>Formation et Études :</a:t>
            </a:r>
            <a:r>
              <a:rPr lang="en-US" sz="2399" spc="-19">
                <a:solidFill>
                  <a:srgbClr val="000000"/>
                </a:solidFill>
                <a:latin typeface="Be Vietnam"/>
              </a:rPr>
              <a:t> Programmes académiques offerts.</a:t>
            </a:r>
          </a:p>
          <a:p>
            <a:pPr marL="518034" lvl="1" indent="-259017" algn="l">
              <a:lnSpc>
                <a:spcPts val="4918"/>
              </a:lnSpc>
              <a:buFont typeface="Arial"/>
              <a:buChar char="•"/>
            </a:pPr>
            <a:r>
              <a:rPr lang="en-US" sz="2399" spc="-19">
                <a:solidFill>
                  <a:srgbClr val="690061"/>
                </a:solidFill>
                <a:latin typeface="Be Vietnam Ultra-Bold"/>
              </a:rPr>
              <a:t>Départements :</a:t>
            </a:r>
            <a:r>
              <a:rPr lang="en-US" sz="2399" spc="-19">
                <a:solidFill>
                  <a:srgbClr val="000000"/>
                </a:solidFill>
                <a:latin typeface="Be Vietnam"/>
              </a:rPr>
              <a:t> Liste des départements académiques.</a:t>
            </a:r>
          </a:p>
          <a:p>
            <a:pPr marL="518034" lvl="1" indent="-259017" algn="l">
              <a:lnSpc>
                <a:spcPts val="4918"/>
              </a:lnSpc>
              <a:buFont typeface="Arial"/>
              <a:buChar char="•"/>
            </a:pPr>
            <a:r>
              <a:rPr lang="en-US" sz="2399" spc="-19">
                <a:solidFill>
                  <a:srgbClr val="690061"/>
                </a:solidFill>
                <a:latin typeface="Be Vietnam Ultra-Bold"/>
              </a:rPr>
              <a:t>Administration Centrale :</a:t>
            </a:r>
            <a:r>
              <a:rPr lang="en-US" sz="2399" spc="-19">
                <a:solidFill>
                  <a:srgbClr val="000000"/>
                </a:solidFill>
                <a:latin typeface="Be Vietnam"/>
              </a:rPr>
              <a:t> Services administratifs et informations de contact.</a:t>
            </a:r>
          </a:p>
          <a:p>
            <a:pPr marL="518034" lvl="1" indent="-259017" algn="l">
              <a:lnSpc>
                <a:spcPts val="4918"/>
              </a:lnSpc>
              <a:buFont typeface="Arial"/>
              <a:buChar char="•"/>
            </a:pPr>
            <a:r>
              <a:rPr lang="en-US" sz="2399" spc="-19">
                <a:solidFill>
                  <a:srgbClr val="690061"/>
                </a:solidFill>
                <a:latin typeface="Be Vietnam Ultra-Bold"/>
              </a:rPr>
              <a:t>Recherche :</a:t>
            </a:r>
            <a:r>
              <a:rPr lang="en-US" sz="2399" spc="-19">
                <a:solidFill>
                  <a:srgbClr val="000000"/>
                </a:solidFill>
                <a:latin typeface="Be Vietnam"/>
              </a:rPr>
              <a:t> Informations sur les structures de recherche et les programmes de doctorat.</a:t>
            </a:r>
          </a:p>
          <a:p>
            <a:pPr marL="518034" lvl="1" indent="-259017" algn="l">
              <a:lnSpc>
                <a:spcPts val="4918"/>
              </a:lnSpc>
              <a:buFont typeface="Arial"/>
              <a:buChar char="•"/>
            </a:pPr>
            <a:r>
              <a:rPr lang="en-US" sz="2399" spc="-19">
                <a:solidFill>
                  <a:srgbClr val="690061"/>
                </a:solidFill>
                <a:latin typeface="Be Vietnam Ultra-Bold"/>
              </a:rPr>
              <a:t>Vie Étudiante :</a:t>
            </a:r>
            <a:r>
              <a:rPr lang="en-US" sz="2399" spc="-19">
                <a:solidFill>
                  <a:srgbClr val="000000"/>
                </a:solidFill>
                <a:latin typeface="Be Vietnam"/>
              </a:rPr>
              <a:t> Clubs, associations, partenaires, et localisation de l'institution.</a:t>
            </a:r>
          </a:p>
          <a:p>
            <a:pPr algn="l">
              <a:lnSpc>
                <a:spcPts val="3403"/>
              </a:lnSpc>
            </a:pPr>
            <a:endParaRPr lang="en-US" sz="2399" spc="-19">
              <a:solidFill>
                <a:srgbClr val="000000"/>
              </a:solidFill>
              <a:latin typeface="Be Vietnam"/>
            </a:endParaRPr>
          </a:p>
          <a:p>
            <a:pPr algn="l">
              <a:lnSpc>
                <a:spcPts val="2552"/>
              </a:lnSpc>
              <a:spcBef>
                <a:spcPct val="0"/>
              </a:spcBef>
            </a:pPr>
            <a:endParaRPr lang="en-US" sz="2399" spc="-19">
              <a:solidFill>
                <a:srgbClr val="000000"/>
              </a:solidFill>
              <a:latin typeface="Be Vietnam"/>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10518799" y="3085933"/>
            <a:ext cx="6740501" cy="5023924"/>
            <a:chOff x="0" y="0"/>
            <a:chExt cx="1775276" cy="1323173"/>
          </a:xfrm>
        </p:grpSpPr>
        <p:sp>
          <p:nvSpPr>
            <p:cNvPr id="13" name="Freeform 13"/>
            <p:cNvSpPr/>
            <p:nvPr/>
          </p:nvSpPr>
          <p:spPr>
            <a:xfrm>
              <a:off x="0" y="0"/>
              <a:ext cx="1775276" cy="1323173"/>
            </a:xfrm>
            <a:custGeom>
              <a:avLst/>
              <a:gdLst/>
              <a:ahLst/>
              <a:cxnLst/>
              <a:rect l="l" t="t" r="r" b="b"/>
              <a:pathLst>
                <a:path w="1775276" h="1323173">
                  <a:moveTo>
                    <a:pt x="57428" y="0"/>
                  </a:moveTo>
                  <a:lnTo>
                    <a:pt x="1717848" y="0"/>
                  </a:lnTo>
                  <a:cubicBezTo>
                    <a:pt x="1733079" y="0"/>
                    <a:pt x="1747686" y="6050"/>
                    <a:pt x="1758456" y="16820"/>
                  </a:cubicBezTo>
                  <a:cubicBezTo>
                    <a:pt x="1769226" y="27590"/>
                    <a:pt x="1775276" y="42197"/>
                    <a:pt x="1775276" y="57428"/>
                  </a:cubicBezTo>
                  <a:lnTo>
                    <a:pt x="1775276" y="1265745"/>
                  </a:lnTo>
                  <a:cubicBezTo>
                    <a:pt x="1775276" y="1280976"/>
                    <a:pt x="1769226" y="1295583"/>
                    <a:pt x="1758456" y="1306353"/>
                  </a:cubicBezTo>
                  <a:cubicBezTo>
                    <a:pt x="1747686" y="1317123"/>
                    <a:pt x="1733079" y="1323173"/>
                    <a:pt x="1717848" y="1323173"/>
                  </a:cubicBezTo>
                  <a:lnTo>
                    <a:pt x="57428" y="1323173"/>
                  </a:lnTo>
                  <a:cubicBezTo>
                    <a:pt x="42197" y="1323173"/>
                    <a:pt x="27590" y="1317123"/>
                    <a:pt x="16820" y="1306353"/>
                  </a:cubicBezTo>
                  <a:cubicBezTo>
                    <a:pt x="6050" y="1295583"/>
                    <a:pt x="0" y="1280976"/>
                    <a:pt x="0" y="1265745"/>
                  </a:cubicBezTo>
                  <a:lnTo>
                    <a:pt x="0" y="57428"/>
                  </a:lnTo>
                  <a:cubicBezTo>
                    <a:pt x="0" y="42197"/>
                    <a:pt x="6050" y="27590"/>
                    <a:pt x="16820" y="16820"/>
                  </a:cubicBezTo>
                  <a:cubicBezTo>
                    <a:pt x="27590" y="6050"/>
                    <a:pt x="42197" y="0"/>
                    <a:pt x="57428" y="0"/>
                  </a:cubicBezTo>
                  <a:close/>
                </a:path>
              </a:pathLst>
            </a:custGeom>
            <a:solidFill>
              <a:srgbClr val="FFFFFF"/>
            </a:solidFill>
          </p:spPr>
        </p:sp>
        <p:sp>
          <p:nvSpPr>
            <p:cNvPr id="14" name="TextBox 14"/>
            <p:cNvSpPr txBox="1"/>
            <p:nvPr/>
          </p:nvSpPr>
          <p:spPr>
            <a:xfrm>
              <a:off x="0" y="-28575"/>
              <a:ext cx="1775276" cy="135174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3123603" y="5748488"/>
            <a:ext cx="8847511" cy="8855676"/>
            <a:chOff x="0" y="0"/>
            <a:chExt cx="11796681" cy="11807568"/>
          </a:xfrm>
        </p:grpSpPr>
        <p:grpSp>
          <p:nvGrpSpPr>
            <p:cNvPr id="16" name="Group 16"/>
            <p:cNvGrpSpPr/>
            <p:nvPr/>
          </p:nvGrpSpPr>
          <p:grpSpPr>
            <a:xfrm rot="2700000">
              <a:off x="1676828" y="2799524"/>
              <a:ext cx="9887197" cy="4753460"/>
              <a:chOff x="0" y="0"/>
              <a:chExt cx="660400" cy="317500"/>
            </a:xfrm>
          </p:grpSpPr>
          <p:sp>
            <p:nvSpPr>
              <p:cNvPr id="17" name="Freeform 1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8" name="TextBox 1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9" name="AutoShape 19"/>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20" name="AutoShape 20"/>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21" name="AutoShape 21"/>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22" name="AutoShape 22"/>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23" name="AutoShape 23"/>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24" name="AutoShape 24"/>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25" name="AutoShape 25"/>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26" name="AutoShape 26"/>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27" name="AutoShape 27"/>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
        <p:nvSpPr>
          <p:cNvPr id="28" name="TextBox 28"/>
          <p:cNvSpPr txBox="1"/>
          <p:nvPr/>
        </p:nvSpPr>
        <p:spPr>
          <a:xfrm>
            <a:off x="541904" y="867369"/>
            <a:ext cx="14870466" cy="730377"/>
          </a:xfrm>
          <a:prstGeom prst="rect">
            <a:avLst/>
          </a:prstGeom>
        </p:spPr>
        <p:txBody>
          <a:bodyPr lIns="0" tIns="0" rIns="0" bIns="0" rtlCol="0" anchor="t">
            <a:spAutoFit/>
          </a:bodyPr>
          <a:lstStyle/>
          <a:p>
            <a:pPr algn="l">
              <a:lnSpc>
                <a:spcPts val="5544"/>
              </a:lnSpc>
            </a:pPr>
            <a:r>
              <a:rPr lang="en-US" sz="5600">
                <a:solidFill>
                  <a:srgbClr val="000000"/>
                </a:solidFill>
                <a:latin typeface="Garet Ultra-Bold"/>
              </a:rPr>
              <a:t>Accessibilité et Lisibilité</a:t>
            </a:r>
          </a:p>
        </p:txBody>
      </p:sp>
      <p:sp>
        <p:nvSpPr>
          <p:cNvPr id="29" name="TextBox 29"/>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30" name="TextBox 30"/>
          <p:cNvSpPr txBox="1"/>
          <p:nvPr/>
        </p:nvSpPr>
        <p:spPr>
          <a:xfrm>
            <a:off x="275715" y="2254971"/>
            <a:ext cx="17736571" cy="745238"/>
          </a:xfrm>
          <a:prstGeom prst="rect">
            <a:avLst/>
          </a:prstGeom>
        </p:spPr>
        <p:txBody>
          <a:bodyPr lIns="0" tIns="0" rIns="0" bIns="0" rtlCol="0" anchor="t">
            <a:spAutoFit/>
          </a:bodyPr>
          <a:lstStyle/>
          <a:p>
            <a:pPr marL="582964" lvl="1" indent="-291482" algn="l">
              <a:lnSpc>
                <a:spcPts val="2997"/>
              </a:lnSpc>
              <a:buFont typeface="Arial"/>
              <a:buChar char="•"/>
            </a:pPr>
            <a:r>
              <a:rPr lang="en-US" sz="2700" spc="-21">
                <a:solidFill>
                  <a:srgbClr val="000000"/>
                </a:solidFill>
                <a:latin typeface="Be Vietnam"/>
              </a:rPr>
              <a:t>Le site manque de contrastes adéquats et de tailles de police suffisantes, rendant la lecture difficile pour les utilisateurs.</a:t>
            </a:r>
          </a:p>
        </p:txBody>
      </p:sp>
      <p:sp>
        <p:nvSpPr>
          <p:cNvPr id="31" name="TextBox 31"/>
          <p:cNvSpPr txBox="1"/>
          <p:nvPr/>
        </p:nvSpPr>
        <p:spPr>
          <a:xfrm>
            <a:off x="10680139" y="4057483"/>
            <a:ext cx="6417822" cy="4284537"/>
          </a:xfrm>
          <a:prstGeom prst="rect">
            <a:avLst/>
          </a:prstGeom>
        </p:spPr>
        <p:txBody>
          <a:bodyPr lIns="0" tIns="0" rIns="0" bIns="0" rtlCol="0" anchor="t">
            <a:spAutoFit/>
          </a:bodyPr>
          <a:lstStyle/>
          <a:p>
            <a:pPr marL="518196" lvl="1" indent="-259098" algn="just">
              <a:lnSpc>
                <a:spcPts val="2664"/>
              </a:lnSpc>
              <a:spcBef>
                <a:spcPct val="0"/>
              </a:spcBef>
              <a:buFont typeface="Arial"/>
              <a:buChar char="•"/>
            </a:pPr>
            <a:r>
              <a:rPr lang="en-US" sz="2400" spc="-19">
                <a:solidFill>
                  <a:srgbClr val="FF88A0"/>
                </a:solidFill>
                <a:latin typeface="Be Vietnam Ultra-Bold"/>
              </a:rPr>
              <a:t>Lisibilité (Bastien et Scapin) :</a:t>
            </a:r>
            <a:r>
              <a:rPr lang="en-US" sz="2400" spc="-19">
                <a:solidFill>
                  <a:srgbClr val="000000"/>
                </a:solidFill>
                <a:latin typeface="Be Vietnam"/>
              </a:rPr>
              <a:t> Taille de police et contraste insuffisants affectent la clarté de l'information.</a:t>
            </a:r>
          </a:p>
          <a:p>
            <a:pPr algn="just">
              <a:lnSpc>
                <a:spcPts val="2553"/>
              </a:lnSpc>
              <a:spcBef>
                <a:spcPct val="0"/>
              </a:spcBef>
            </a:pPr>
            <a:endParaRPr lang="en-US" sz="2400" spc="-19">
              <a:solidFill>
                <a:srgbClr val="000000"/>
              </a:solidFill>
              <a:latin typeface="Be Vietnam"/>
            </a:endParaRPr>
          </a:p>
          <a:p>
            <a:pPr marL="518196" lvl="1" indent="-259098" algn="just">
              <a:lnSpc>
                <a:spcPts val="2664"/>
              </a:lnSpc>
              <a:spcBef>
                <a:spcPct val="0"/>
              </a:spcBef>
              <a:buFont typeface="Arial"/>
              <a:buChar char="•"/>
            </a:pPr>
            <a:r>
              <a:rPr lang="en-US" sz="2400" spc="-19">
                <a:solidFill>
                  <a:srgbClr val="FF88A0"/>
                </a:solidFill>
                <a:latin typeface="Be Vietnam Ultra-Bold"/>
              </a:rPr>
              <a:t>Charge de Travail (Bastien et Scapin) :</a:t>
            </a:r>
          </a:p>
          <a:p>
            <a:pPr algn="just">
              <a:lnSpc>
                <a:spcPts val="2553"/>
              </a:lnSpc>
              <a:spcBef>
                <a:spcPct val="0"/>
              </a:spcBef>
            </a:pPr>
            <a:r>
              <a:rPr lang="en-US" sz="2300" spc="-18">
                <a:solidFill>
                  <a:srgbClr val="000000"/>
                </a:solidFill>
                <a:latin typeface="Be Vietnam"/>
              </a:rPr>
              <a:t>Mauvaise lisibilité augmente l'effort nécessaire pour lire, fatiguant les utilisateurs.</a:t>
            </a:r>
          </a:p>
          <a:p>
            <a:pPr algn="just">
              <a:lnSpc>
                <a:spcPts val="2553"/>
              </a:lnSpc>
              <a:spcBef>
                <a:spcPct val="0"/>
              </a:spcBef>
            </a:pPr>
            <a:endParaRPr lang="en-US" sz="2300" spc="-18">
              <a:solidFill>
                <a:srgbClr val="000000"/>
              </a:solidFill>
              <a:latin typeface="Be Vietnam"/>
            </a:endParaRPr>
          </a:p>
          <a:p>
            <a:pPr marL="518196" lvl="1" indent="-259098" algn="just">
              <a:lnSpc>
                <a:spcPts val="2664"/>
              </a:lnSpc>
              <a:spcBef>
                <a:spcPct val="0"/>
              </a:spcBef>
              <a:buFont typeface="Arial"/>
              <a:buChar char="•"/>
            </a:pPr>
            <a:r>
              <a:rPr lang="en-US" sz="2400" spc="-19">
                <a:solidFill>
                  <a:srgbClr val="FF88A0"/>
                </a:solidFill>
                <a:latin typeface="Be Vietnam Ultra-Bold"/>
              </a:rPr>
              <a:t>Loi de la Proximité (Gestalt) :</a:t>
            </a:r>
            <a:r>
              <a:rPr lang="en-US" sz="2400" spc="-19">
                <a:solidFill>
                  <a:srgbClr val="000000"/>
                </a:solidFill>
                <a:latin typeface="Be Vietnam"/>
              </a:rPr>
              <a:t>Éléments de texte mal distincts rendent la compréhension difficile.</a:t>
            </a:r>
          </a:p>
          <a:p>
            <a:pPr algn="just">
              <a:lnSpc>
                <a:spcPts val="2553"/>
              </a:lnSpc>
              <a:spcBef>
                <a:spcPct val="0"/>
              </a:spcBef>
            </a:pPr>
            <a:endParaRPr lang="en-US" sz="2400" spc="-19">
              <a:solidFill>
                <a:srgbClr val="000000"/>
              </a:solidFill>
              <a:latin typeface="Be Vietnam"/>
            </a:endParaRPr>
          </a:p>
          <a:p>
            <a:pPr algn="just">
              <a:lnSpc>
                <a:spcPts val="2553"/>
              </a:lnSpc>
              <a:spcBef>
                <a:spcPct val="0"/>
              </a:spcBef>
            </a:pPr>
            <a:endParaRPr lang="en-US" sz="2400" spc="-19">
              <a:solidFill>
                <a:srgbClr val="000000"/>
              </a:solidFill>
              <a:latin typeface="Be Vietnam"/>
            </a:endParaRPr>
          </a:p>
        </p:txBody>
      </p:sp>
      <p:sp>
        <p:nvSpPr>
          <p:cNvPr id="32" name="Freeform 32"/>
          <p:cNvSpPr/>
          <p:nvPr/>
        </p:nvSpPr>
        <p:spPr>
          <a:xfrm>
            <a:off x="541904" y="3498174"/>
            <a:ext cx="9762885" cy="4069779"/>
          </a:xfrm>
          <a:custGeom>
            <a:avLst/>
            <a:gdLst/>
            <a:ahLst/>
            <a:cxnLst/>
            <a:rect l="l" t="t" r="r" b="b"/>
            <a:pathLst>
              <a:path w="9762885" h="4069779">
                <a:moveTo>
                  <a:pt x="0" y="0"/>
                </a:moveTo>
                <a:lnTo>
                  <a:pt x="9762885" y="0"/>
                </a:lnTo>
                <a:lnTo>
                  <a:pt x="9762885" y="4069779"/>
                </a:lnTo>
                <a:lnTo>
                  <a:pt x="0" y="4069779"/>
                </a:lnTo>
                <a:lnTo>
                  <a:pt x="0" y="0"/>
                </a:lnTo>
                <a:close/>
              </a:path>
            </a:pathLst>
          </a:custGeom>
          <a:blipFill>
            <a:blip r:embed="rId8"/>
            <a:stretch>
              <a:fillRect l="-615" r="-34328"/>
            </a:stretch>
          </a:blipFill>
        </p:spPr>
      </p:sp>
      <p:sp>
        <p:nvSpPr>
          <p:cNvPr id="33" name="TextBox 33"/>
          <p:cNvSpPr txBox="1"/>
          <p:nvPr/>
        </p:nvSpPr>
        <p:spPr>
          <a:xfrm>
            <a:off x="10680139" y="3505857"/>
            <a:ext cx="5456158" cy="363095"/>
          </a:xfrm>
          <a:prstGeom prst="rect">
            <a:avLst/>
          </a:prstGeom>
        </p:spPr>
        <p:txBody>
          <a:bodyPr lIns="0" tIns="0" rIns="0" bIns="0" rtlCol="0" anchor="t">
            <a:spAutoFit/>
          </a:bodyPr>
          <a:lstStyle/>
          <a:p>
            <a:pPr marL="561375" lvl="1" indent="-280687" algn="ctr">
              <a:lnSpc>
                <a:spcPts val="2886"/>
              </a:lnSpc>
              <a:buFont typeface="Arial"/>
              <a:buChar char="•"/>
            </a:pPr>
            <a:r>
              <a:rPr lang="en-US" sz="2600" spc="-20">
                <a:solidFill>
                  <a:srgbClr val="000000"/>
                </a:solidFill>
                <a:latin typeface="Be Vietnam Ultra-Bold"/>
              </a:rPr>
              <a:t>Critères et Lois Non Respectés :</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E4E9"/>
        </a:solidFill>
        <a:effectLst/>
      </p:bgPr>
    </p:bg>
    <p:spTree>
      <p:nvGrpSpPr>
        <p:cNvPr id="1" name=""/>
        <p:cNvGrpSpPr/>
        <p:nvPr/>
      </p:nvGrpSpPr>
      <p:grpSpPr>
        <a:xfrm>
          <a:off x="0" y="0"/>
          <a:ext cx="0" cy="0"/>
          <a:chOff x="0" y="0"/>
          <a:chExt cx="0" cy="0"/>
        </a:xfrm>
      </p:grpSpPr>
      <p:sp>
        <p:nvSpPr>
          <p:cNvPr id="2" name="Freeform 2"/>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3123603" y="5475036"/>
            <a:ext cx="8847511" cy="8855676"/>
            <a:chOff x="0" y="0"/>
            <a:chExt cx="11796681" cy="11807568"/>
          </a:xfrm>
        </p:grpSpPr>
        <p:grpSp>
          <p:nvGrpSpPr>
            <p:cNvPr id="8" name="Group 8"/>
            <p:cNvGrpSpPr/>
            <p:nvPr/>
          </p:nvGrpSpPr>
          <p:grpSpPr>
            <a:xfrm rot="2700000">
              <a:off x="1676828" y="2799524"/>
              <a:ext cx="9887197" cy="4753460"/>
              <a:chOff x="0" y="0"/>
              <a:chExt cx="660400" cy="317500"/>
            </a:xfrm>
          </p:grpSpPr>
          <p:sp>
            <p:nvSpPr>
              <p:cNvPr id="9" name="Freeform 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0" name="TextBox 1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 name="AutoShape 11"/>
            <p:cNvSpPr/>
            <p:nvPr/>
          </p:nvSpPr>
          <p:spPr>
            <a:xfrm>
              <a:off x="1060010" y="3892256"/>
              <a:ext cx="6913622" cy="6843603"/>
            </a:xfrm>
            <a:prstGeom prst="line">
              <a:avLst/>
            </a:prstGeom>
            <a:ln w="38100" cap="flat">
              <a:solidFill>
                <a:srgbClr val="690061"/>
              </a:solidFill>
              <a:prstDash val="solid"/>
              <a:headEnd type="none" w="sm" len="sm"/>
              <a:tailEnd type="none" w="sm" len="sm"/>
            </a:ln>
          </p:spPr>
        </p:sp>
        <p:sp>
          <p:nvSpPr>
            <p:cNvPr id="12" name="AutoShape 12"/>
            <p:cNvSpPr/>
            <p:nvPr/>
          </p:nvSpPr>
          <p:spPr>
            <a:xfrm>
              <a:off x="774748" y="4309159"/>
              <a:ext cx="6718471" cy="6718471"/>
            </a:xfrm>
            <a:prstGeom prst="line">
              <a:avLst/>
            </a:prstGeom>
            <a:ln w="38100" cap="flat">
              <a:solidFill>
                <a:srgbClr val="690061"/>
              </a:solidFill>
              <a:prstDash val="solid"/>
              <a:headEnd type="none" w="sm" len="sm"/>
              <a:tailEnd type="none" w="sm" len="sm"/>
            </a:ln>
          </p:spPr>
        </p:sp>
        <p:sp>
          <p:nvSpPr>
            <p:cNvPr id="13" name="AutoShape 13"/>
            <p:cNvSpPr/>
            <p:nvPr/>
          </p:nvSpPr>
          <p:spPr>
            <a:xfrm>
              <a:off x="535279" y="4787119"/>
              <a:ext cx="6489522" cy="6489522"/>
            </a:xfrm>
            <a:prstGeom prst="line">
              <a:avLst/>
            </a:prstGeom>
            <a:ln w="38100" cap="flat">
              <a:solidFill>
                <a:srgbClr val="690061"/>
              </a:solidFill>
              <a:prstDash val="solid"/>
              <a:headEnd type="none" w="sm" len="sm"/>
              <a:tailEnd type="none" w="sm" len="sm"/>
            </a:ln>
          </p:spPr>
        </p:sp>
        <p:sp>
          <p:nvSpPr>
            <p:cNvPr id="14" name="AutoShape 14"/>
            <p:cNvSpPr/>
            <p:nvPr/>
          </p:nvSpPr>
          <p:spPr>
            <a:xfrm>
              <a:off x="366406" y="5302142"/>
              <a:ext cx="6254021" cy="6254021"/>
            </a:xfrm>
            <a:prstGeom prst="line">
              <a:avLst/>
            </a:prstGeom>
            <a:ln w="38100" cap="flat">
              <a:solidFill>
                <a:srgbClr val="690061"/>
              </a:solidFill>
              <a:prstDash val="solid"/>
              <a:headEnd type="none" w="sm" len="sm"/>
              <a:tailEnd type="none" w="sm" len="sm"/>
            </a:ln>
          </p:spPr>
        </p:sp>
        <p:sp>
          <p:nvSpPr>
            <p:cNvPr id="15" name="AutoShape 15"/>
            <p:cNvSpPr/>
            <p:nvPr/>
          </p:nvSpPr>
          <p:spPr>
            <a:xfrm>
              <a:off x="174601" y="5888378"/>
              <a:ext cx="5796899" cy="5796899"/>
            </a:xfrm>
            <a:prstGeom prst="line">
              <a:avLst/>
            </a:prstGeom>
            <a:ln w="38100" cap="flat">
              <a:solidFill>
                <a:srgbClr val="690061"/>
              </a:solidFill>
              <a:prstDash val="solid"/>
              <a:headEnd type="none" w="sm" len="sm"/>
              <a:tailEnd type="none" w="sm" len="sm"/>
            </a:ln>
          </p:spPr>
        </p:sp>
        <p:sp>
          <p:nvSpPr>
            <p:cNvPr id="16" name="AutoShape 16"/>
            <p:cNvSpPr/>
            <p:nvPr/>
          </p:nvSpPr>
          <p:spPr>
            <a:xfrm>
              <a:off x="13508" y="6480010"/>
              <a:ext cx="5284799" cy="5314125"/>
            </a:xfrm>
            <a:prstGeom prst="line">
              <a:avLst/>
            </a:prstGeom>
            <a:ln w="38100" cap="flat">
              <a:solidFill>
                <a:srgbClr val="690061"/>
              </a:solidFill>
              <a:prstDash val="solid"/>
              <a:headEnd type="none" w="sm" len="sm"/>
              <a:tailEnd type="none" w="sm" len="sm"/>
            </a:ln>
          </p:spPr>
        </p:sp>
        <p:sp>
          <p:nvSpPr>
            <p:cNvPr id="17" name="AutoShape 17"/>
            <p:cNvSpPr/>
            <p:nvPr/>
          </p:nvSpPr>
          <p:spPr>
            <a:xfrm>
              <a:off x="47865" y="7228854"/>
              <a:ext cx="4503313" cy="4480077"/>
            </a:xfrm>
            <a:prstGeom prst="line">
              <a:avLst/>
            </a:prstGeom>
            <a:ln w="38100" cap="flat">
              <a:solidFill>
                <a:srgbClr val="690061"/>
              </a:solidFill>
              <a:prstDash val="solid"/>
              <a:headEnd type="none" w="sm" len="sm"/>
              <a:tailEnd type="none" w="sm" len="sm"/>
            </a:ln>
          </p:spPr>
        </p:sp>
        <p:sp>
          <p:nvSpPr>
            <p:cNvPr id="18" name="AutoShape 18"/>
            <p:cNvSpPr/>
            <p:nvPr/>
          </p:nvSpPr>
          <p:spPr>
            <a:xfrm>
              <a:off x="165620" y="8131631"/>
              <a:ext cx="3504797" cy="3562626"/>
            </a:xfrm>
            <a:prstGeom prst="line">
              <a:avLst/>
            </a:prstGeom>
            <a:ln w="38100" cap="flat">
              <a:solidFill>
                <a:srgbClr val="690061"/>
              </a:solidFill>
              <a:prstDash val="solid"/>
              <a:headEnd type="none" w="sm" len="sm"/>
              <a:tailEnd type="none" w="sm" len="sm"/>
            </a:ln>
          </p:spPr>
        </p:sp>
        <p:sp>
          <p:nvSpPr>
            <p:cNvPr id="19" name="AutoShape 19"/>
            <p:cNvSpPr/>
            <p:nvPr/>
          </p:nvSpPr>
          <p:spPr>
            <a:xfrm>
              <a:off x="676661" y="9346264"/>
              <a:ext cx="1790115" cy="1790115"/>
            </a:xfrm>
            <a:prstGeom prst="line">
              <a:avLst/>
            </a:prstGeom>
            <a:ln w="38100" cap="flat">
              <a:solidFill>
                <a:srgbClr val="690061"/>
              </a:solidFill>
              <a:prstDash val="solid"/>
              <a:headEnd type="none" w="sm" len="sm"/>
              <a:tailEnd type="none" w="sm" len="sm"/>
            </a:ln>
          </p:spPr>
        </p:sp>
      </p:grpSp>
      <p:sp>
        <p:nvSpPr>
          <p:cNvPr id="20" name="TextBox 20"/>
          <p:cNvSpPr txBox="1"/>
          <p:nvPr/>
        </p:nvSpPr>
        <p:spPr>
          <a:xfrm>
            <a:off x="163510" y="602191"/>
            <a:ext cx="17960979" cy="1425702"/>
          </a:xfrm>
          <a:prstGeom prst="rect">
            <a:avLst/>
          </a:prstGeom>
        </p:spPr>
        <p:txBody>
          <a:bodyPr lIns="0" tIns="0" rIns="0" bIns="0" rtlCol="0" anchor="t">
            <a:spAutoFit/>
          </a:bodyPr>
          <a:lstStyle/>
          <a:p>
            <a:pPr algn="just">
              <a:lnSpc>
                <a:spcPts val="5544"/>
              </a:lnSpc>
            </a:pPr>
            <a:r>
              <a:rPr lang="en-US" sz="5600">
                <a:solidFill>
                  <a:srgbClr val="000000"/>
                </a:solidFill>
                <a:latin typeface="Garet Ultra-Bold"/>
              </a:rPr>
              <a:t>Solution Proposée: </a:t>
            </a:r>
          </a:p>
          <a:p>
            <a:pPr algn="just">
              <a:lnSpc>
                <a:spcPts val="5544"/>
              </a:lnSpc>
            </a:pPr>
            <a:endParaRPr lang="en-US" sz="5600">
              <a:solidFill>
                <a:srgbClr val="000000"/>
              </a:solidFill>
              <a:latin typeface="Garet Ultra-Bold"/>
            </a:endParaRPr>
          </a:p>
        </p:txBody>
      </p:sp>
      <p:sp>
        <p:nvSpPr>
          <p:cNvPr id="21" name="TextBox 21"/>
          <p:cNvSpPr txBox="1"/>
          <p:nvPr/>
        </p:nvSpPr>
        <p:spPr>
          <a:xfrm>
            <a:off x="602008" y="2637554"/>
            <a:ext cx="14875829" cy="19050"/>
          </a:xfrm>
          <a:prstGeom prst="rect">
            <a:avLst/>
          </a:prstGeom>
        </p:spPr>
        <p:txBody>
          <a:bodyPr lIns="0" tIns="0" rIns="0" bIns="0" rtlCol="0" anchor="t">
            <a:spAutoFit/>
          </a:bodyPr>
          <a:lstStyle/>
          <a:p>
            <a:pPr marL="21601" lvl="1" indent="-10801" algn="ctr">
              <a:lnSpc>
                <a:spcPts val="120"/>
              </a:lnSpc>
              <a:buFont typeface="Arial"/>
              <a:buChar char="•"/>
            </a:pPr>
            <a:r>
              <a:rPr lang="en-US" sz="100" spc="0">
                <a:solidFill>
                  <a:srgbClr val="000000"/>
                </a:solidFill>
                <a:latin typeface="Be Vietnam"/>
              </a:rPr>
              <a:t>La structure de navigation actuelle est complexe et peu intuitive, avec de nombreux éléments dispersés.</a:t>
            </a:r>
          </a:p>
          <a:p>
            <a:pPr marL="21601" lvl="1" indent="-10801" algn="ctr">
              <a:lnSpc>
                <a:spcPts val="120"/>
              </a:lnSpc>
              <a:buFont typeface="Arial"/>
              <a:buChar char="•"/>
            </a:pPr>
            <a:endParaRPr lang="en-US" sz="100" spc="0">
              <a:solidFill>
                <a:srgbClr val="000000"/>
              </a:solidFill>
              <a:latin typeface="Be Vietnam"/>
            </a:endParaRPr>
          </a:p>
        </p:txBody>
      </p:sp>
      <p:sp>
        <p:nvSpPr>
          <p:cNvPr id="22" name="TextBox 22"/>
          <p:cNvSpPr txBox="1"/>
          <p:nvPr/>
        </p:nvSpPr>
        <p:spPr>
          <a:xfrm>
            <a:off x="0" y="1715591"/>
            <a:ext cx="17910924" cy="8134279"/>
          </a:xfrm>
          <a:prstGeom prst="rect">
            <a:avLst/>
          </a:prstGeom>
        </p:spPr>
        <p:txBody>
          <a:bodyPr lIns="0" tIns="0" rIns="0" bIns="0" rtlCol="0" anchor="t">
            <a:spAutoFit/>
          </a:bodyPr>
          <a:lstStyle/>
          <a:p>
            <a:pPr marL="669322" lvl="1" indent="-334661" algn="l">
              <a:lnSpc>
                <a:spcPts val="6355"/>
              </a:lnSpc>
              <a:buFont typeface="Arial"/>
              <a:buChar char="•"/>
            </a:pPr>
            <a:r>
              <a:rPr lang="en-US" sz="3100" spc="-24">
                <a:solidFill>
                  <a:srgbClr val="000000"/>
                </a:solidFill>
                <a:latin typeface="Be Vietnam"/>
              </a:rPr>
              <a:t> </a:t>
            </a:r>
            <a:r>
              <a:rPr lang="en-US" sz="3100" spc="-24">
                <a:solidFill>
                  <a:srgbClr val="690061"/>
                </a:solidFill>
                <a:latin typeface="Be Vietnam Ultra-Bold"/>
              </a:rPr>
              <a:t>Améliorer le Contraste :</a:t>
            </a:r>
            <a:r>
              <a:rPr lang="en-US" sz="3100" spc="-24">
                <a:solidFill>
                  <a:srgbClr val="000000"/>
                </a:solidFill>
                <a:latin typeface="Be Vietnam"/>
              </a:rPr>
              <a:t> Utiliser des couleurs de texte et d'arrière-plan avec un contraste élevé pour une meilleure lisibilité </a:t>
            </a:r>
          </a:p>
          <a:p>
            <a:pPr algn="l">
              <a:lnSpc>
                <a:spcPts val="6355"/>
              </a:lnSpc>
            </a:pPr>
            <a:endParaRPr lang="en-US" sz="3100" spc="-24">
              <a:solidFill>
                <a:srgbClr val="000000"/>
              </a:solidFill>
              <a:latin typeface="Be Vietnam"/>
            </a:endParaRPr>
          </a:p>
          <a:p>
            <a:pPr marL="690911" lvl="1" indent="-345456" algn="l">
              <a:lnSpc>
                <a:spcPts val="6560"/>
              </a:lnSpc>
              <a:buFont typeface="Arial"/>
              <a:buChar char="•"/>
            </a:pPr>
            <a:r>
              <a:rPr lang="en-US" sz="3200" spc="-25">
                <a:solidFill>
                  <a:srgbClr val="690061"/>
                </a:solidFill>
                <a:latin typeface="Be Vietnam Ultra-Bold"/>
              </a:rPr>
              <a:t>Augmenter la Taille de la Police :</a:t>
            </a:r>
            <a:r>
              <a:rPr lang="en-US" sz="3200" spc="-25">
                <a:solidFill>
                  <a:srgbClr val="000000"/>
                </a:solidFill>
                <a:latin typeface="Be Vietnam"/>
              </a:rPr>
              <a:t>Utiliser une taille de police minimale de 16 pixels pour le texte principal.</a:t>
            </a:r>
          </a:p>
          <a:p>
            <a:pPr algn="l">
              <a:lnSpc>
                <a:spcPts val="6355"/>
              </a:lnSpc>
            </a:pPr>
            <a:endParaRPr lang="en-US" sz="3200" spc="-25">
              <a:solidFill>
                <a:srgbClr val="000000"/>
              </a:solidFill>
              <a:latin typeface="Be Vietnam"/>
            </a:endParaRPr>
          </a:p>
          <a:p>
            <a:pPr marL="690911" lvl="1" indent="-345456" algn="l">
              <a:lnSpc>
                <a:spcPts val="6560"/>
              </a:lnSpc>
              <a:buFont typeface="Arial"/>
              <a:buChar char="•"/>
            </a:pPr>
            <a:r>
              <a:rPr lang="en-US" sz="3200" spc="-25">
                <a:solidFill>
                  <a:srgbClr val="690061"/>
                </a:solidFill>
                <a:latin typeface="Be Vietnam Ultra-Bold"/>
              </a:rPr>
              <a:t>Utiliser des Polices Lisibles :</a:t>
            </a:r>
            <a:r>
              <a:rPr lang="en-US" sz="3200" spc="-25">
                <a:solidFill>
                  <a:srgbClr val="000000"/>
                </a:solidFill>
                <a:latin typeface="Be Vietnam"/>
              </a:rPr>
              <a:t>Choisir des polices sans-serif pour une meilleure lisibilité à l'écran.Départements : Liste des départements académiques.</a:t>
            </a:r>
          </a:p>
          <a:p>
            <a:pPr algn="l">
              <a:lnSpc>
                <a:spcPts val="5330"/>
              </a:lnSpc>
            </a:pPr>
            <a:endParaRPr lang="en-US" sz="3200" spc="-25">
              <a:solidFill>
                <a:srgbClr val="000000"/>
              </a:solidFill>
              <a:latin typeface="Be Vietnam"/>
            </a:endParaRPr>
          </a:p>
          <a:p>
            <a:pPr algn="l">
              <a:lnSpc>
                <a:spcPts val="3848"/>
              </a:lnSpc>
            </a:pPr>
            <a:endParaRPr lang="en-US" sz="3200" spc="-25">
              <a:solidFill>
                <a:srgbClr val="000000"/>
              </a:solidFill>
              <a:latin typeface="Be Vietnam"/>
            </a:endParaRPr>
          </a:p>
          <a:p>
            <a:pPr algn="l">
              <a:lnSpc>
                <a:spcPts val="2886"/>
              </a:lnSpc>
              <a:spcBef>
                <a:spcPct val="0"/>
              </a:spcBef>
            </a:pPr>
            <a:endParaRPr lang="en-US" sz="3200" spc="-25">
              <a:solidFill>
                <a:srgbClr val="000000"/>
              </a:solidFill>
              <a:latin typeface="Be Vietnam"/>
            </a:endParaRP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1082</Words>
  <Application>Microsoft Office PowerPoint</Application>
  <PresentationFormat>Personnalisé</PresentationFormat>
  <Paragraphs>91</Paragraphs>
  <Slides>19</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19</vt:i4>
      </vt:variant>
    </vt:vector>
  </HeadingPairs>
  <TitlesOfParts>
    <vt:vector size="25" baseType="lpstr">
      <vt:lpstr>Arial</vt:lpstr>
      <vt:lpstr>Be Vietnam</vt:lpstr>
      <vt:lpstr>Be Vietnam Ultra-Bold</vt:lpstr>
      <vt:lpstr>Calibri</vt:lpstr>
      <vt:lpstr>Garet Ultra-Bold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Ergonomique du Site Web de la Faculté des Sciences de Tunis</dc:title>
  <cp:lastModifiedBy>salma mhadhbi</cp:lastModifiedBy>
  <cp:revision>1</cp:revision>
  <dcterms:created xsi:type="dcterms:W3CDTF">2006-08-16T00:00:00Z</dcterms:created>
  <dcterms:modified xsi:type="dcterms:W3CDTF">2024-05-29T23:39:54Z</dcterms:modified>
  <dc:identifier>DAGGo_s4Gko</dc:identifier>
</cp:coreProperties>
</file>